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9" r:id="rId4"/>
    <p:sldId id="258" r:id="rId5"/>
    <p:sldId id="260" r:id="rId6"/>
    <p:sldId id="276" r:id="rId7"/>
    <p:sldId id="277" r:id="rId8"/>
    <p:sldId id="278" r:id="rId9"/>
    <p:sldId id="261" r:id="rId10"/>
    <p:sldId id="262" r:id="rId11"/>
    <p:sldId id="267" r:id="rId12"/>
    <p:sldId id="263" r:id="rId13"/>
    <p:sldId id="264" r:id="rId14"/>
    <p:sldId id="265" r:id="rId15"/>
    <p:sldId id="266" r:id="rId16"/>
    <p:sldId id="268" r:id="rId17"/>
    <p:sldId id="269" r:id="rId18"/>
    <p:sldId id="270" r:id="rId19"/>
    <p:sldId id="271" r:id="rId20"/>
    <p:sldId id="272" r:id="rId21"/>
    <p:sldId id="273" r:id="rId22"/>
    <p:sldId id="274" r:id="rId23"/>
    <p:sldId id="275" r:id="rId24"/>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3"/>
    <p:restoredTop sz="94694"/>
  </p:normalViewPr>
  <p:slideViewPr>
    <p:cSldViewPr snapToGrid="0">
      <p:cViewPr varScale="1">
        <p:scale>
          <a:sx n="121" d="100"/>
          <a:sy n="121" d="100"/>
        </p:scale>
        <p:origin x="928"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5E2809-50A8-F349-83C9-EBD3A2476CC0}" type="datetimeFigureOut">
              <a:rPr lang="en-CN" smtClean="0"/>
              <a:t>2023/10/15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57548-87E4-CA48-807C-BE90D4B0807D}" type="slidenum">
              <a:rPr lang="en-CN" smtClean="0"/>
              <a:t>‹#›</a:t>
            </a:fld>
            <a:endParaRPr lang="en-CN"/>
          </a:p>
        </p:txBody>
      </p:sp>
    </p:spTree>
    <p:extLst>
      <p:ext uri="{BB962C8B-B14F-4D97-AF65-F5344CB8AC3E}">
        <p14:creationId xmlns:p14="http://schemas.microsoft.com/office/powerpoint/2010/main" val="3509411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D357548-87E4-CA48-807C-BE90D4B0807D}" type="slidenum">
              <a:rPr lang="en-CN" smtClean="0"/>
              <a:t>1</a:t>
            </a:fld>
            <a:endParaRPr lang="en-CN"/>
          </a:p>
        </p:txBody>
      </p:sp>
    </p:spTree>
    <p:extLst>
      <p:ext uri="{BB962C8B-B14F-4D97-AF65-F5344CB8AC3E}">
        <p14:creationId xmlns:p14="http://schemas.microsoft.com/office/powerpoint/2010/main" val="692102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D357548-87E4-CA48-807C-BE90D4B0807D}" type="slidenum">
              <a:rPr lang="en-CN" smtClean="0"/>
              <a:t>5</a:t>
            </a:fld>
            <a:endParaRPr lang="en-CN"/>
          </a:p>
        </p:txBody>
      </p:sp>
    </p:spTree>
    <p:extLst>
      <p:ext uri="{BB962C8B-B14F-4D97-AF65-F5344CB8AC3E}">
        <p14:creationId xmlns:p14="http://schemas.microsoft.com/office/powerpoint/2010/main" val="361630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D357548-87E4-CA48-807C-BE90D4B0807D}" type="slidenum">
              <a:rPr lang="en-CN" smtClean="0"/>
              <a:t>8</a:t>
            </a:fld>
            <a:endParaRPr lang="en-CN"/>
          </a:p>
        </p:txBody>
      </p:sp>
    </p:spTree>
    <p:extLst>
      <p:ext uri="{BB962C8B-B14F-4D97-AF65-F5344CB8AC3E}">
        <p14:creationId xmlns:p14="http://schemas.microsoft.com/office/powerpoint/2010/main" val="3681170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endParaRPr lang="en-CN" dirty="0"/>
          </a:p>
        </p:txBody>
      </p:sp>
      <p:sp>
        <p:nvSpPr>
          <p:cNvPr id="4" name="Slide Number Placeholder 3"/>
          <p:cNvSpPr>
            <a:spLocks noGrp="1"/>
          </p:cNvSpPr>
          <p:nvPr>
            <p:ph type="sldNum" sz="quarter" idx="5"/>
          </p:nvPr>
        </p:nvSpPr>
        <p:spPr/>
        <p:txBody>
          <a:bodyPr/>
          <a:lstStyle/>
          <a:p>
            <a:fld id="{4D357548-87E4-CA48-807C-BE90D4B0807D}" type="slidenum">
              <a:rPr lang="en-CN" smtClean="0"/>
              <a:t>10</a:t>
            </a:fld>
            <a:endParaRPr lang="en-CN"/>
          </a:p>
        </p:txBody>
      </p:sp>
    </p:spTree>
    <p:extLst>
      <p:ext uri="{BB962C8B-B14F-4D97-AF65-F5344CB8AC3E}">
        <p14:creationId xmlns:p14="http://schemas.microsoft.com/office/powerpoint/2010/main" val="2227337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606A-DB83-16AF-DC3A-7BBAEFFED2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9782ED51-5CBB-694F-40BD-E527201F06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6371C37A-5634-7762-566E-52BB3B424C7E}"/>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5" name="Footer Placeholder 4">
            <a:extLst>
              <a:ext uri="{FF2B5EF4-FFF2-40B4-BE49-F238E27FC236}">
                <a16:creationId xmlns:a16="http://schemas.microsoft.com/office/drawing/2014/main" id="{1306709C-BFBF-176B-4EBA-A153BFC33CF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09EA26F-6071-FD98-D9A4-9570FAC97A50}"/>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364555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EF5-8F0A-6976-EF1B-2C9E735B16EB}"/>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053DFEA1-AD3E-927A-4B1F-58EAD06915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A21EBE0-986A-2D89-0342-CA03E4F4637B}"/>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5" name="Footer Placeholder 4">
            <a:extLst>
              <a:ext uri="{FF2B5EF4-FFF2-40B4-BE49-F238E27FC236}">
                <a16:creationId xmlns:a16="http://schemas.microsoft.com/office/drawing/2014/main" id="{1EE1F729-B2C8-8A11-06A6-F01FEB53B4F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B8B7E7E-13CD-3879-FC6C-501E1D2529AE}"/>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360586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83A962-CDE1-C5FC-3809-2C2F3BB1C9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005F43E4-FC4A-9EE2-2FF3-7E8CC10D63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6775C1A-C7FA-BB1D-3D6B-EB6DEDD3AB27}"/>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5" name="Footer Placeholder 4">
            <a:extLst>
              <a:ext uri="{FF2B5EF4-FFF2-40B4-BE49-F238E27FC236}">
                <a16:creationId xmlns:a16="http://schemas.microsoft.com/office/drawing/2014/main" id="{389153F2-FB0A-D22A-E147-A58AAEDA885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38491D4-0EF4-806B-1573-85CAD67BC7E7}"/>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394730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1DCE-D04C-B7E1-BCFB-1CD335C4B0F0}"/>
              </a:ext>
            </a:extLst>
          </p:cNvPr>
          <p:cNvSpPr>
            <a:spLocks noGrp="1"/>
          </p:cNvSpPr>
          <p:nvPr>
            <p:ph type="title"/>
          </p:nvPr>
        </p:nvSpPr>
        <p:spPr/>
        <p:txBody>
          <a:bodyPr>
            <a:normAutofit/>
          </a:bodyPr>
          <a:lstStyle>
            <a:lvl1pPr>
              <a:defRPr sz="3600"/>
            </a:lvl1pPr>
          </a:lstStyle>
          <a:p>
            <a:r>
              <a:rPr lang="en-US" dirty="0"/>
              <a:t>Click to edit Master title style</a:t>
            </a:r>
            <a:endParaRPr lang="en-CN" dirty="0"/>
          </a:p>
        </p:txBody>
      </p:sp>
      <p:sp>
        <p:nvSpPr>
          <p:cNvPr id="3" name="Content Placeholder 2">
            <a:extLst>
              <a:ext uri="{FF2B5EF4-FFF2-40B4-BE49-F238E27FC236}">
                <a16:creationId xmlns:a16="http://schemas.microsoft.com/office/drawing/2014/main" id="{067DEE09-BC58-5BEE-02F1-9D27FC02313A}"/>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4" name="Date Placeholder 3">
            <a:extLst>
              <a:ext uri="{FF2B5EF4-FFF2-40B4-BE49-F238E27FC236}">
                <a16:creationId xmlns:a16="http://schemas.microsoft.com/office/drawing/2014/main" id="{447B88CC-6EEC-13CB-9D81-987981D65DDA}"/>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5" name="Footer Placeholder 4">
            <a:extLst>
              <a:ext uri="{FF2B5EF4-FFF2-40B4-BE49-F238E27FC236}">
                <a16:creationId xmlns:a16="http://schemas.microsoft.com/office/drawing/2014/main" id="{6DB65645-65DE-11B8-1C59-071C2E59250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F7EFA85-A56E-6176-C8D8-979BED765B1E}"/>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2795704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0528-538E-4B39-678F-6AAE287E7B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7E15C87E-D031-DC2E-2F34-4776EEDE26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0D8B3E-A262-940C-0007-40F57B475150}"/>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5" name="Footer Placeholder 4">
            <a:extLst>
              <a:ext uri="{FF2B5EF4-FFF2-40B4-BE49-F238E27FC236}">
                <a16:creationId xmlns:a16="http://schemas.microsoft.com/office/drawing/2014/main" id="{25B79DB7-0C12-A754-4A79-3E5798F4980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380EF0C-07A6-7766-C431-A2906F7B2E69}"/>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162729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5619B-9F06-DA87-A5A4-B2C444433A4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01AD134C-F118-0D8C-AE4D-BDFDCA363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F9C0975F-D4D8-77AC-3F72-2CBE9C1438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C8C7DA5F-E10C-FF75-7D10-DF659ED47D4A}"/>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6" name="Footer Placeholder 5">
            <a:extLst>
              <a:ext uri="{FF2B5EF4-FFF2-40B4-BE49-F238E27FC236}">
                <a16:creationId xmlns:a16="http://schemas.microsoft.com/office/drawing/2014/main" id="{3FE91826-2703-6407-65BA-5C165B30BDD9}"/>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E1193BFF-63B4-5CC8-2421-E68EB45CB296}"/>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629852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FE7A-C1FE-BCA7-08AF-358EF7A512A2}"/>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3EE37256-1A41-B8D4-A8EA-8EA3328889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30A66D-32E7-EFB4-4E2A-5A7AC3621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3AF2D1A3-E720-B637-A3B7-A7B60BBA4A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D9817A-5976-43A4-6422-B8A9BF0035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022B429E-5C1C-F000-B226-82928926DFFE}"/>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8" name="Footer Placeholder 7">
            <a:extLst>
              <a:ext uri="{FF2B5EF4-FFF2-40B4-BE49-F238E27FC236}">
                <a16:creationId xmlns:a16="http://schemas.microsoft.com/office/drawing/2014/main" id="{4AEFA8AC-5F78-2997-D3BF-CBAEFAC30152}"/>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89DDFFA3-8DB9-908C-1117-F676C2C82E55}"/>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410085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0BD5-BE44-265D-150B-E0BE6E1F0B15}"/>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E0FFD82E-7002-86B4-EE2E-9B80C9825A15}"/>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4" name="Footer Placeholder 3">
            <a:extLst>
              <a:ext uri="{FF2B5EF4-FFF2-40B4-BE49-F238E27FC236}">
                <a16:creationId xmlns:a16="http://schemas.microsoft.com/office/drawing/2014/main" id="{0D73D2DB-A895-C4DC-BCDC-80B94EE2BF48}"/>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5283C012-BF64-595F-AB3E-E34567A3B0E8}"/>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3970496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1E0A9-54EF-B098-7BB5-2A4DDEABCEBD}"/>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3" name="Footer Placeholder 2">
            <a:extLst>
              <a:ext uri="{FF2B5EF4-FFF2-40B4-BE49-F238E27FC236}">
                <a16:creationId xmlns:a16="http://schemas.microsoft.com/office/drawing/2014/main" id="{4447618A-849F-D961-CD57-8EDF907208B1}"/>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EA5306EF-54FE-D3F3-5C7D-23CA15986F90}"/>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214568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1935-D6C7-140A-2C40-6A2B8025E3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7EBEFDDC-9075-2A5E-5765-1F221F54B6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5570E3AF-A7DE-6E0A-B5C8-3E23CC950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0ED8F-54F9-663A-C6CB-64E316EEDD4E}"/>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6" name="Footer Placeholder 5">
            <a:extLst>
              <a:ext uri="{FF2B5EF4-FFF2-40B4-BE49-F238E27FC236}">
                <a16:creationId xmlns:a16="http://schemas.microsoft.com/office/drawing/2014/main" id="{9BB36C0C-AEE1-81FE-CB13-067D1B03930D}"/>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2C77A88D-1A00-EEE3-202B-264780DD2737}"/>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2770195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3BBB-2243-E753-DF8C-283D53A2A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D0821AFE-EBF3-00EF-0781-1161CC6FE2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06042154-C83A-2855-E106-377CBBFAF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F5BDF-9DD2-DEAA-C7E9-8513D2BA7374}"/>
              </a:ext>
            </a:extLst>
          </p:cNvPr>
          <p:cNvSpPr>
            <a:spLocks noGrp="1"/>
          </p:cNvSpPr>
          <p:nvPr>
            <p:ph type="dt" sz="half" idx="10"/>
          </p:nvPr>
        </p:nvSpPr>
        <p:spPr/>
        <p:txBody>
          <a:bodyPr/>
          <a:lstStyle/>
          <a:p>
            <a:fld id="{C57D1A40-C972-9646-AE3F-E64417CE9F17}" type="datetimeFigureOut">
              <a:rPr lang="en-CN" smtClean="0"/>
              <a:t>2023/10/15</a:t>
            </a:fld>
            <a:endParaRPr lang="en-CN"/>
          </a:p>
        </p:txBody>
      </p:sp>
      <p:sp>
        <p:nvSpPr>
          <p:cNvPr id="6" name="Footer Placeholder 5">
            <a:extLst>
              <a:ext uri="{FF2B5EF4-FFF2-40B4-BE49-F238E27FC236}">
                <a16:creationId xmlns:a16="http://schemas.microsoft.com/office/drawing/2014/main" id="{B4CAE254-15B1-CBE7-CF64-57C6865EFCE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B834573C-3AC5-AC10-1ED9-961364D57C30}"/>
              </a:ext>
            </a:extLst>
          </p:cNvPr>
          <p:cNvSpPr>
            <a:spLocks noGrp="1"/>
          </p:cNvSpPr>
          <p:nvPr>
            <p:ph type="sldNum" sz="quarter" idx="12"/>
          </p:nvPr>
        </p:nvSpPr>
        <p:spPr/>
        <p:txBody>
          <a:bodyPr/>
          <a:lstStyle/>
          <a:p>
            <a:fld id="{AA56096B-67D2-794E-980D-C65A8D994957}" type="slidenum">
              <a:rPr lang="en-CN" smtClean="0"/>
              <a:t>‹#›</a:t>
            </a:fld>
            <a:endParaRPr lang="en-CN"/>
          </a:p>
        </p:txBody>
      </p:sp>
    </p:spTree>
    <p:extLst>
      <p:ext uri="{BB962C8B-B14F-4D97-AF65-F5344CB8AC3E}">
        <p14:creationId xmlns:p14="http://schemas.microsoft.com/office/powerpoint/2010/main" val="566880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38A801-329C-7CFA-086D-090F9084C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BFE20E5-E57A-EDAF-CCCA-D9AD2BB9EB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F06142E-3BA4-91A2-11CB-6F15A285A2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D1A40-C972-9646-AE3F-E64417CE9F17}" type="datetimeFigureOut">
              <a:rPr lang="en-CN" smtClean="0"/>
              <a:t>2023/10/15</a:t>
            </a:fld>
            <a:endParaRPr lang="en-CN"/>
          </a:p>
        </p:txBody>
      </p:sp>
      <p:sp>
        <p:nvSpPr>
          <p:cNvPr id="5" name="Footer Placeholder 4">
            <a:extLst>
              <a:ext uri="{FF2B5EF4-FFF2-40B4-BE49-F238E27FC236}">
                <a16:creationId xmlns:a16="http://schemas.microsoft.com/office/drawing/2014/main" id="{006D2E2D-4A92-70FE-3613-079914B842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96340A5D-6847-42D8-7D49-F8D038F5B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6096B-67D2-794E-980D-C65A8D994957}" type="slidenum">
              <a:rPr lang="en-CN" smtClean="0"/>
              <a:t>‹#›</a:t>
            </a:fld>
            <a:endParaRPr lang="en-CN"/>
          </a:p>
        </p:txBody>
      </p:sp>
    </p:spTree>
    <p:extLst>
      <p:ext uri="{BB962C8B-B14F-4D97-AF65-F5344CB8AC3E}">
        <p14:creationId xmlns:p14="http://schemas.microsoft.com/office/powerpoint/2010/main" val="152303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0DE0B1-4956-2DC6-D6A6-F9C128BB50A9}"/>
              </a:ext>
            </a:extLst>
          </p:cNvPr>
          <p:cNvPicPr>
            <a:picLocks noChangeAspect="1"/>
          </p:cNvPicPr>
          <p:nvPr/>
        </p:nvPicPr>
        <p:blipFill rotWithShape="1">
          <a:blip r:embed="rId3"/>
          <a:srcRect l="21963" t="64939"/>
          <a:stretch/>
        </p:blipFill>
        <p:spPr>
          <a:xfrm>
            <a:off x="0" y="-1"/>
            <a:ext cx="12192000" cy="6858001"/>
          </a:xfrm>
          <a:prstGeom prst="rect">
            <a:avLst/>
          </a:prstGeom>
        </p:spPr>
      </p:pic>
      <p:sp>
        <p:nvSpPr>
          <p:cNvPr id="2" name="Title 1">
            <a:extLst>
              <a:ext uri="{FF2B5EF4-FFF2-40B4-BE49-F238E27FC236}">
                <a16:creationId xmlns:a16="http://schemas.microsoft.com/office/drawing/2014/main" id="{19BCD3C1-F3D4-E0D2-3A6B-62291D2EF7B2}"/>
              </a:ext>
            </a:extLst>
          </p:cNvPr>
          <p:cNvSpPr>
            <a:spLocks noGrp="1"/>
          </p:cNvSpPr>
          <p:nvPr>
            <p:ph type="ctrTitle"/>
          </p:nvPr>
        </p:nvSpPr>
        <p:spPr>
          <a:xfrm>
            <a:off x="1524000" y="1245504"/>
            <a:ext cx="9144000" cy="2387600"/>
          </a:xfrm>
        </p:spPr>
        <p:txBody>
          <a:bodyPr/>
          <a:lstStyle/>
          <a:p>
            <a:r>
              <a:rPr lang="en-CN" dirty="0">
                <a:cs typeface="Times New Roman" panose="02020603050405020304" pitchFamily="18" charset="0"/>
              </a:rPr>
              <a:t>The</a:t>
            </a:r>
            <a:r>
              <a:rPr lang="zh-CN" altLang="en-US" dirty="0">
                <a:cs typeface="Times New Roman" panose="02020603050405020304" pitchFamily="18" charset="0"/>
              </a:rPr>
              <a:t> </a:t>
            </a:r>
            <a:r>
              <a:rPr lang="en-US" altLang="zh-CN" dirty="0">
                <a:cs typeface="Times New Roman" panose="02020603050405020304" pitchFamily="18" charset="0"/>
              </a:rPr>
              <a:t>Triplet Experiment</a:t>
            </a:r>
            <a:endParaRPr lang="en-CN" dirty="0">
              <a:cs typeface="Times New Roman" panose="02020603050405020304" pitchFamily="18" charset="0"/>
            </a:endParaRPr>
          </a:p>
        </p:txBody>
      </p:sp>
      <p:sp>
        <p:nvSpPr>
          <p:cNvPr id="3" name="Subtitle 2">
            <a:extLst>
              <a:ext uri="{FF2B5EF4-FFF2-40B4-BE49-F238E27FC236}">
                <a16:creationId xmlns:a16="http://schemas.microsoft.com/office/drawing/2014/main" id="{C74E4B9C-AFF4-622C-474E-B39F0DCEB5C9}"/>
              </a:ext>
            </a:extLst>
          </p:cNvPr>
          <p:cNvSpPr>
            <a:spLocks noGrp="1"/>
          </p:cNvSpPr>
          <p:nvPr>
            <p:ph type="subTitle" idx="1"/>
          </p:nvPr>
        </p:nvSpPr>
        <p:spPr>
          <a:xfrm>
            <a:off x="1524000" y="3831987"/>
            <a:ext cx="9144000" cy="1655762"/>
          </a:xfrm>
        </p:spPr>
        <p:txBody>
          <a:bodyPr/>
          <a:lstStyle/>
          <a:p>
            <a:r>
              <a:rPr lang="en-CN" dirty="0"/>
              <a:t>Lumi</a:t>
            </a:r>
          </a:p>
          <a:p>
            <a:endParaRPr lang="en-CN" dirty="0"/>
          </a:p>
          <a:p>
            <a:r>
              <a:rPr lang="en-US" altLang="zh-CN" dirty="0"/>
              <a:t>10.15</a:t>
            </a:r>
            <a:endParaRPr lang="en-CN" dirty="0"/>
          </a:p>
        </p:txBody>
      </p:sp>
    </p:spTree>
    <p:extLst>
      <p:ext uri="{BB962C8B-B14F-4D97-AF65-F5344CB8AC3E}">
        <p14:creationId xmlns:p14="http://schemas.microsoft.com/office/powerpoint/2010/main" val="855826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6759-E892-F4E2-E2A3-3DD995D21C60}"/>
              </a:ext>
            </a:extLst>
          </p:cNvPr>
          <p:cNvSpPr>
            <a:spLocks noGrp="1"/>
          </p:cNvSpPr>
          <p:nvPr>
            <p:ph type="title"/>
          </p:nvPr>
        </p:nvSpPr>
        <p:spPr/>
        <p:txBody>
          <a:bodyPr/>
          <a:lstStyle/>
          <a:p>
            <a:r>
              <a:rPr lang="en-CN" dirty="0"/>
              <a:t>Selecting the Correct Sets</a:t>
            </a:r>
          </a:p>
        </p:txBody>
      </p:sp>
      <p:sp>
        <p:nvSpPr>
          <p:cNvPr id="3" name="Content Placeholder 2">
            <a:extLst>
              <a:ext uri="{FF2B5EF4-FFF2-40B4-BE49-F238E27FC236}">
                <a16:creationId xmlns:a16="http://schemas.microsoft.com/office/drawing/2014/main" id="{2959B1BA-AEE9-215D-8FC9-24F59869F56C}"/>
              </a:ext>
            </a:extLst>
          </p:cNvPr>
          <p:cNvSpPr>
            <a:spLocks noGrp="1"/>
          </p:cNvSpPr>
          <p:nvPr>
            <p:ph idx="1"/>
          </p:nvPr>
        </p:nvSpPr>
        <p:spPr>
          <a:xfrm>
            <a:off x="838200" y="2025321"/>
            <a:ext cx="5257800" cy="4246525"/>
          </a:xfrm>
        </p:spPr>
        <p:txBody>
          <a:bodyPr/>
          <a:lstStyle/>
          <a:p>
            <a:pPr marL="514350" indent="-514350">
              <a:buAutoNum type="arabicPeriod"/>
            </a:pPr>
            <a:r>
              <a:rPr lang="en-CN" dirty="0"/>
              <a:t>A ‘comma’ base to sep</a:t>
            </a:r>
            <a:r>
              <a:rPr lang="en-US" dirty="0"/>
              <a:t>a</a:t>
            </a:r>
            <a:r>
              <a:rPr lang="en-CN" dirty="0"/>
              <a:t>rate the sets.</a:t>
            </a:r>
          </a:p>
          <a:p>
            <a:pPr marL="514350" indent="-514350">
              <a:buAutoNum type="arabicPeriod"/>
            </a:pPr>
            <a:endParaRPr lang="en-CN" dirty="0"/>
          </a:p>
          <a:p>
            <a:pPr marL="514350" indent="-514350">
              <a:buAutoNum type="arabicPeriod"/>
            </a:pPr>
            <a:r>
              <a:rPr lang="en-CN" dirty="0"/>
              <a:t>Only some of the nucleotide sets make sense.</a:t>
            </a:r>
          </a:p>
          <a:p>
            <a:pPr marL="514350" indent="-514350">
              <a:buAutoNum type="arabicPeriod"/>
            </a:pPr>
            <a:endParaRPr lang="en-CN" dirty="0"/>
          </a:p>
          <a:p>
            <a:pPr marL="514350" indent="-514350">
              <a:buAutoNum type="arabicPeriod"/>
            </a:pPr>
            <a:r>
              <a:rPr lang="en-CN" dirty="0"/>
              <a:t>There is a fixed starting point.</a:t>
            </a:r>
          </a:p>
        </p:txBody>
      </p:sp>
      <p:sp>
        <p:nvSpPr>
          <p:cNvPr id="4" name="TextBox 3">
            <a:extLst>
              <a:ext uri="{FF2B5EF4-FFF2-40B4-BE49-F238E27FC236}">
                <a16:creationId xmlns:a16="http://schemas.microsoft.com/office/drawing/2014/main" id="{58E09C17-DD80-1369-262B-EF87F36C93F0}"/>
              </a:ext>
            </a:extLst>
          </p:cNvPr>
          <p:cNvSpPr txBox="1"/>
          <p:nvPr/>
        </p:nvSpPr>
        <p:spPr>
          <a:xfrm>
            <a:off x="6570786" y="1987380"/>
            <a:ext cx="4935414" cy="3416320"/>
          </a:xfrm>
          <a:prstGeom prst="rect">
            <a:avLst/>
          </a:prstGeom>
          <a:noFill/>
        </p:spPr>
        <p:txBody>
          <a:bodyPr wrap="square" rtlCol="0">
            <a:spAutoFit/>
          </a:bodyPr>
          <a:lstStyle/>
          <a:p>
            <a:r>
              <a:rPr lang="en-CN" sz="2400" dirty="0"/>
              <a:t>ABC (D) CBA (D) BCA (D)…</a:t>
            </a:r>
          </a:p>
          <a:p>
            <a:endParaRPr lang="en-CN" sz="2400" dirty="0"/>
          </a:p>
          <a:p>
            <a:endParaRPr lang="en-CN" sz="2400" dirty="0"/>
          </a:p>
          <a:p>
            <a:endParaRPr lang="en-CN" sz="2400" dirty="0"/>
          </a:p>
          <a:p>
            <a:r>
              <a:rPr lang="en-CN" sz="2400" dirty="0"/>
              <a:t>ABC (CCAB) BAC (DA) BAC (CA)…</a:t>
            </a:r>
          </a:p>
          <a:p>
            <a:endParaRPr lang="en-CN" sz="2400" dirty="0"/>
          </a:p>
          <a:p>
            <a:endParaRPr lang="en-CN" sz="2400" dirty="0"/>
          </a:p>
          <a:p>
            <a:endParaRPr lang="en-CN" sz="2400" dirty="0"/>
          </a:p>
          <a:p>
            <a:r>
              <a:rPr lang="en-CN" sz="2400" dirty="0"/>
              <a:t>(ABC) BAC CDA ADC BAC …</a:t>
            </a:r>
          </a:p>
        </p:txBody>
      </p:sp>
      <p:sp>
        <p:nvSpPr>
          <p:cNvPr id="5" name="TextBox 4">
            <a:extLst>
              <a:ext uri="{FF2B5EF4-FFF2-40B4-BE49-F238E27FC236}">
                <a16:creationId xmlns:a16="http://schemas.microsoft.com/office/drawing/2014/main" id="{31EFBD50-B5A2-8A98-0EA7-1937998BBEBA}"/>
              </a:ext>
            </a:extLst>
          </p:cNvPr>
          <p:cNvSpPr txBox="1"/>
          <p:nvPr/>
        </p:nvSpPr>
        <p:spPr>
          <a:xfrm>
            <a:off x="11879094" y="6488668"/>
            <a:ext cx="300082" cy="369332"/>
          </a:xfrm>
          <a:prstGeom prst="rect">
            <a:avLst/>
          </a:prstGeom>
          <a:noFill/>
        </p:spPr>
        <p:txBody>
          <a:bodyPr wrap="none" rtlCol="0">
            <a:spAutoFit/>
          </a:bodyPr>
          <a:lstStyle/>
          <a:p>
            <a:r>
              <a:rPr lang="en-US" altLang="zh-CN" dirty="0"/>
              <a:t>7</a:t>
            </a:r>
            <a:endParaRPr lang="en-CN" dirty="0"/>
          </a:p>
        </p:txBody>
      </p:sp>
    </p:spTree>
    <p:extLst>
      <p:ext uri="{BB962C8B-B14F-4D97-AF65-F5344CB8AC3E}">
        <p14:creationId xmlns:p14="http://schemas.microsoft.com/office/powerpoint/2010/main" val="1601751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F313-507B-9785-9EAA-ABF801BA5ABE}"/>
              </a:ext>
            </a:extLst>
          </p:cNvPr>
          <p:cNvSpPr>
            <a:spLocks noGrp="1"/>
          </p:cNvSpPr>
          <p:nvPr>
            <p:ph type="title"/>
          </p:nvPr>
        </p:nvSpPr>
        <p:spPr/>
        <p:txBody>
          <a:bodyPr/>
          <a:lstStyle/>
          <a:p>
            <a:r>
              <a:rPr lang="en-US" altLang="zh-CN" dirty="0"/>
              <a:t>Acridine</a:t>
            </a:r>
            <a:r>
              <a:rPr lang="zh-CN" altLang="en-US" dirty="0"/>
              <a:t> </a:t>
            </a:r>
            <a:r>
              <a:rPr lang="en-US" altLang="zh-CN" dirty="0"/>
              <a:t>induce</a:t>
            </a:r>
            <a:r>
              <a:rPr lang="zh-CN" altLang="en-US" dirty="0"/>
              <a:t> </a:t>
            </a:r>
            <a:r>
              <a:rPr lang="en-US" altLang="zh-CN" dirty="0"/>
              <a:t>non-leaky</a:t>
            </a:r>
            <a:r>
              <a:rPr lang="zh-CN" altLang="en-US" dirty="0"/>
              <a:t> </a:t>
            </a:r>
            <a:r>
              <a:rPr lang="en-US" altLang="zh-CN" dirty="0"/>
              <a:t>mutations</a:t>
            </a:r>
            <a:endParaRPr lang="en-CN" dirty="0"/>
          </a:p>
        </p:txBody>
      </p:sp>
      <p:pic>
        <p:nvPicPr>
          <p:cNvPr id="7" name="Content Placeholder 6">
            <a:extLst>
              <a:ext uri="{FF2B5EF4-FFF2-40B4-BE49-F238E27FC236}">
                <a16:creationId xmlns:a16="http://schemas.microsoft.com/office/drawing/2014/main" id="{1D9FE674-945F-889C-5A5B-65E3968F74A2}"/>
              </a:ext>
            </a:extLst>
          </p:cNvPr>
          <p:cNvPicPr>
            <a:picLocks noGrp="1" noChangeAspect="1"/>
          </p:cNvPicPr>
          <p:nvPr>
            <p:ph idx="1"/>
          </p:nvPr>
        </p:nvPicPr>
        <p:blipFill>
          <a:blip r:embed="rId2"/>
          <a:stretch>
            <a:fillRect/>
          </a:stretch>
        </p:blipFill>
        <p:spPr>
          <a:xfrm>
            <a:off x="6096000" y="1925149"/>
            <a:ext cx="4925915" cy="3690204"/>
          </a:xfrm>
        </p:spPr>
      </p:pic>
      <p:sp>
        <p:nvSpPr>
          <p:cNvPr id="8" name="TextBox 7">
            <a:extLst>
              <a:ext uri="{FF2B5EF4-FFF2-40B4-BE49-F238E27FC236}">
                <a16:creationId xmlns:a16="http://schemas.microsoft.com/office/drawing/2014/main" id="{EBA627BA-2B03-0EBC-7164-867D94175C13}"/>
              </a:ext>
            </a:extLst>
          </p:cNvPr>
          <p:cNvSpPr txBox="1"/>
          <p:nvPr/>
        </p:nvSpPr>
        <p:spPr>
          <a:xfrm>
            <a:off x="1170085" y="1925149"/>
            <a:ext cx="4021015" cy="3539430"/>
          </a:xfrm>
          <a:prstGeom prst="rect">
            <a:avLst/>
          </a:prstGeom>
          <a:noFill/>
        </p:spPr>
        <p:txBody>
          <a:bodyPr wrap="square" rtlCol="0">
            <a:spAutoFit/>
          </a:bodyPr>
          <a:lstStyle/>
          <a:p>
            <a:r>
              <a:rPr lang="en-US" altLang="zh-CN" sz="2800" dirty="0"/>
              <a:t>Non-leaky</a:t>
            </a:r>
            <a:r>
              <a:rPr lang="zh-CN" altLang="en-US" sz="2800" dirty="0"/>
              <a:t> </a:t>
            </a:r>
            <a:r>
              <a:rPr lang="en-US" altLang="zh-CN" sz="2800" dirty="0"/>
              <a:t>mutations:</a:t>
            </a:r>
            <a:r>
              <a:rPr lang="zh-CN" altLang="en-US" sz="2800" dirty="0"/>
              <a:t> </a:t>
            </a:r>
            <a:r>
              <a:rPr lang="en-US" altLang="zh-CN" sz="2800" dirty="0"/>
              <a:t>gene</a:t>
            </a:r>
            <a:r>
              <a:rPr lang="zh-CN" altLang="en-US" sz="2800" dirty="0"/>
              <a:t> </a:t>
            </a:r>
            <a:r>
              <a:rPr lang="en-US" altLang="zh-CN" sz="2800" dirty="0"/>
              <a:t>is</a:t>
            </a:r>
            <a:r>
              <a:rPr lang="zh-CN" altLang="en-US" sz="2800" dirty="0"/>
              <a:t> </a:t>
            </a:r>
            <a:r>
              <a:rPr lang="en-US" altLang="zh-CN" sz="2800" dirty="0"/>
              <a:t>completely</a:t>
            </a:r>
            <a:r>
              <a:rPr lang="zh-CN" altLang="en-US" sz="2800" dirty="0"/>
              <a:t> </a:t>
            </a:r>
            <a:r>
              <a:rPr lang="en-US" altLang="zh-CN" sz="2800" dirty="0"/>
              <a:t>shut</a:t>
            </a:r>
            <a:r>
              <a:rPr lang="zh-CN" altLang="en-US" sz="2800" dirty="0"/>
              <a:t> </a:t>
            </a:r>
            <a:r>
              <a:rPr lang="en-US" altLang="zh-CN" sz="2800" dirty="0"/>
              <a:t>down.</a:t>
            </a:r>
          </a:p>
          <a:p>
            <a:endParaRPr lang="en-US" sz="2800" dirty="0"/>
          </a:p>
          <a:p>
            <a:r>
              <a:rPr lang="en-US" altLang="zh-CN" sz="2800" dirty="0"/>
              <a:t>They</a:t>
            </a:r>
            <a:r>
              <a:rPr lang="zh-CN" altLang="en-US" sz="2800" dirty="0"/>
              <a:t> </a:t>
            </a:r>
            <a:r>
              <a:rPr lang="en-US" altLang="zh-CN" sz="2800" dirty="0"/>
              <a:t>suspect</a:t>
            </a:r>
            <a:r>
              <a:rPr lang="zh-CN" altLang="en-US" sz="2800" dirty="0"/>
              <a:t> </a:t>
            </a:r>
            <a:r>
              <a:rPr lang="en-US" altLang="zh-CN" sz="2800" dirty="0"/>
              <a:t>that</a:t>
            </a:r>
            <a:r>
              <a:rPr lang="zh-CN" altLang="en-US" sz="2800" dirty="0"/>
              <a:t> </a:t>
            </a:r>
            <a:r>
              <a:rPr lang="en-US" altLang="zh-CN" sz="2800" dirty="0"/>
              <a:t>Acridine</a:t>
            </a:r>
            <a:r>
              <a:rPr lang="zh-CN" altLang="en-US" sz="2800" dirty="0"/>
              <a:t> </a:t>
            </a:r>
            <a:r>
              <a:rPr lang="en-US" altLang="zh-CN" sz="2800" dirty="0"/>
              <a:t>introduce</a:t>
            </a:r>
            <a:r>
              <a:rPr lang="zh-CN" altLang="en-US" sz="2800" dirty="0"/>
              <a:t> </a:t>
            </a:r>
            <a:r>
              <a:rPr lang="en-US" altLang="zh-CN" sz="2800" dirty="0"/>
              <a:t>additions</a:t>
            </a:r>
            <a:r>
              <a:rPr lang="zh-CN" altLang="en-US" sz="2800" dirty="0"/>
              <a:t> </a:t>
            </a:r>
            <a:r>
              <a:rPr lang="en-US" altLang="zh-CN" sz="2800" dirty="0"/>
              <a:t>into</a:t>
            </a:r>
            <a:r>
              <a:rPr lang="zh-CN" altLang="en-US" sz="2800" dirty="0"/>
              <a:t> </a:t>
            </a:r>
            <a:r>
              <a:rPr lang="en-US" altLang="zh-CN" sz="2800" dirty="0"/>
              <a:t>the</a:t>
            </a:r>
            <a:r>
              <a:rPr lang="zh-CN" altLang="en-US" sz="2800" dirty="0"/>
              <a:t> </a:t>
            </a:r>
            <a:r>
              <a:rPr lang="en-US" altLang="zh-CN" sz="2800" dirty="0"/>
              <a:t>genome.</a:t>
            </a:r>
            <a:endParaRPr lang="en-CN" sz="2800" dirty="0"/>
          </a:p>
        </p:txBody>
      </p:sp>
      <p:sp>
        <p:nvSpPr>
          <p:cNvPr id="3" name="TextBox 2">
            <a:extLst>
              <a:ext uri="{FF2B5EF4-FFF2-40B4-BE49-F238E27FC236}">
                <a16:creationId xmlns:a16="http://schemas.microsoft.com/office/drawing/2014/main" id="{82F40EA4-EF8F-F163-85FF-18C4EDE14E1D}"/>
              </a:ext>
            </a:extLst>
          </p:cNvPr>
          <p:cNvSpPr txBox="1"/>
          <p:nvPr/>
        </p:nvSpPr>
        <p:spPr>
          <a:xfrm>
            <a:off x="11879094" y="6488668"/>
            <a:ext cx="322524" cy="369332"/>
          </a:xfrm>
          <a:prstGeom prst="rect">
            <a:avLst/>
          </a:prstGeom>
          <a:noFill/>
        </p:spPr>
        <p:txBody>
          <a:bodyPr wrap="none" rtlCol="0">
            <a:spAutoFit/>
          </a:bodyPr>
          <a:lstStyle/>
          <a:p>
            <a:r>
              <a:rPr lang="en-US" altLang="zh-CN" dirty="0"/>
              <a:t>8</a:t>
            </a:r>
            <a:endParaRPr lang="en-CN" dirty="0"/>
          </a:p>
        </p:txBody>
      </p:sp>
    </p:spTree>
    <p:extLst>
      <p:ext uri="{BB962C8B-B14F-4D97-AF65-F5344CB8AC3E}">
        <p14:creationId xmlns:p14="http://schemas.microsoft.com/office/powerpoint/2010/main" val="23829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3C91-82DE-BF34-6411-3E4D925C4B16}"/>
              </a:ext>
            </a:extLst>
          </p:cNvPr>
          <p:cNvSpPr>
            <a:spLocks noGrp="1"/>
          </p:cNvSpPr>
          <p:nvPr>
            <p:ph type="title"/>
          </p:nvPr>
        </p:nvSpPr>
        <p:spPr>
          <a:xfrm>
            <a:off x="838200" y="2766218"/>
            <a:ext cx="10515600" cy="1325563"/>
          </a:xfrm>
        </p:spPr>
        <p:txBody>
          <a:bodyPr/>
          <a:lstStyle/>
          <a:p>
            <a:pPr algn="ctr"/>
            <a:r>
              <a:rPr lang="en-CN" dirty="0"/>
              <a:t>The Experiment</a:t>
            </a:r>
          </a:p>
        </p:txBody>
      </p:sp>
      <p:sp>
        <p:nvSpPr>
          <p:cNvPr id="3" name="TextBox 2">
            <a:extLst>
              <a:ext uri="{FF2B5EF4-FFF2-40B4-BE49-F238E27FC236}">
                <a16:creationId xmlns:a16="http://schemas.microsoft.com/office/drawing/2014/main" id="{2826CD7D-B19B-89F9-E25D-8EC5D38C3688}"/>
              </a:ext>
            </a:extLst>
          </p:cNvPr>
          <p:cNvSpPr txBox="1"/>
          <p:nvPr/>
        </p:nvSpPr>
        <p:spPr>
          <a:xfrm>
            <a:off x="11879094" y="6488668"/>
            <a:ext cx="314510" cy="369332"/>
          </a:xfrm>
          <a:prstGeom prst="rect">
            <a:avLst/>
          </a:prstGeom>
          <a:noFill/>
        </p:spPr>
        <p:txBody>
          <a:bodyPr wrap="none" rtlCol="0">
            <a:spAutoFit/>
          </a:bodyPr>
          <a:lstStyle/>
          <a:p>
            <a:r>
              <a:rPr lang="en-US" altLang="zh-CN" dirty="0"/>
              <a:t>9</a:t>
            </a:r>
            <a:endParaRPr lang="en-CN" dirty="0"/>
          </a:p>
        </p:txBody>
      </p:sp>
    </p:spTree>
    <p:extLst>
      <p:ext uri="{BB962C8B-B14F-4D97-AF65-F5344CB8AC3E}">
        <p14:creationId xmlns:p14="http://schemas.microsoft.com/office/powerpoint/2010/main" val="335688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60BC1-31A1-ACD2-924D-8EA897D4D28C}"/>
              </a:ext>
            </a:extLst>
          </p:cNvPr>
          <p:cNvSpPr>
            <a:spLocks noGrp="1"/>
          </p:cNvSpPr>
          <p:nvPr>
            <p:ph type="title"/>
          </p:nvPr>
        </p:nvSpPr>
        <p:spPr/>
        <p:txBody>
          <a:bodyPr/>
          <a:lstStyle/>
          <a:p>
            <a:r>
              <a:rPr lang="en-CN" dirty="0"/>
              <a:t>Experiment Started </a:t>
            </a:r>
          </a:p>
        </p:txBody>
      </p:sp>
      <p:sp>
        <p:nvSpPr>
          <p:cNvPr id="3" name="Content Placeholder 2">
            <a:extLst>
              <a:ext uri="{FF2B5EF4-FFF2-40B4-BE49-F238E27FC236}">
                <a16:creationId xmlns:a16="http://schemas.microsoft.com/office/drawing/2014/main" id="{2C7FD257-C9BE-B737-508E-22BABE43C19D}"/>
              </a:ext>
            </a:extLst>
          </p:cNvPr>
          <p:cNvSpPr>
            <a:spLocks noGrp="1"/>
          </p:cNvSpPr>
          <p:nvPr>
            <p:ph idx="1"/>
          </p:nvPr>
        </p:nvSpPr>
        <p:spPr>
          <a:xfrm>
            <a:off x="838200" y="1825625"/>
            <a:ext cx="5046785" cy="4351338"/>
          </a:xfrm>
        </p:spPr>
        <p:txBody>
          <a:bodyPr/>
          <a:lstStyle/>
          <a:p>
            <a:pPr marL="0" indent="0">
              <a:buNone/>
            </a:pPr>
            <a:r>
              <a:rPr lang="en-CN" dirty="0"/>
              <a:t>Francis Crick had an idea…</a:t>
            </a:r>
          </a:p>
          <a:p>
            <a:pPr marL="0" indent="0">
              <a:buNone/>
            </a:pPr>
            <a:r>
              <a:rPr lang="en-CN" dirty="0"/>
              <a:t>And wanted to prove it with the </a:t>
            </a:r>
            <a:r>
              <a:rPr lang="en-CN" i="1" dirty="0"/>
              <a:t>r</a:t>
            </a:r>
            <a:r>
              <a:rPr lang="en-CN" i="1" baseline="-25000" dirty="0"/>
              <a:t>II</a:t>
            </a:r>
            <a:r>
              <a:rPr lang="en-CN" i="1" dirty="0"/>
              <a:t> </a:t>
            </a:r>
            <a:r>
              <a:rPr lang="en-CN" dirty="0"/>
              <a:t> phage system.</a:t>
            </a:r>
          </a:p>
          <a:p>
            <a:pPr marL="0" indent="0">
              <a:buNone/>
            </a:pPr>
            <a:endParaRPr lang="en-CN" dirty="0"/>
          </a:p>
          <a:p>
            <a:pPr marL="0" indent="0">
              <a:buNone/>
            </a:pPr>
            <a:r>
              <a:rPr lang="en-CN" dirty="0"/>
              <a:t>The message RNA can fold back on itself and the bulk parts carries the message.</a:t>
            </a:r>
          </a:p>
        </p:txBody>
      </p:sp>
      <p:pic>
        <p:nvPicPr>
          <p:cNvPr id="4" name="Picture 3">
            <a:extLst>
              <a:ext uri="{FF2B5EF4-FFF2-40B4-BE49-F238E27FC236}">
                <a16:creationId xmlns:a16="http://schemas.microsoft.com/office/drawing/2014/main" id="{5736E096-A389-7BF1-E470-54B31F58D060}"/>
              </a:ext>
            </a:extLst>
          </p:cNvPr>
          <p:cNvPicPr>
            <a:picLocks noChangeAspect="1"/>
          </p:cNvPicPr>
          <p:nvPr/>
        </p:nvPicPr>
        <p:blipFill rotWithShape="1">
          <a:blip r:embed="rId2"/>
          <a:srcRect l="47179" b="4792"/>
          <a:stretch/>
        </p:blipFill>
        <p:spPr>
          <a:xfrm>
            <a:off x="6532504" y="783981"/>
            <a:ext cx="4410989" cy="5102469"/>
          </a:xfrm>
          <a:prstGeom prst="rect">
            <a:avLst/>
          </a:prstGeom>
        </p:spPr>
      </p:pic>
      <p:sp>
        <p:nvSpPr>
          <p:cNvPr id="5" name="TextBox 4">
            <a:extLst>
              <a:ext uri="{FF2B5EF4-FFF2-40B4-BE49-F238E27FC236}">
                <a16:creationId xmlns:a16="http://schemas.microsoft.com/office/drawing/2014/main" id="{B094E0EF-F186-E5A9-6098-1B17CB6517E3}"/>
              </a:ext>
            </a:extLst>
          </p:cNvPr>
          <p:cNvSpPr txBox="1"/>
          <p:nvPr/>
        </p:nvSpPr>
        <p:spPr>
          <a:xfrm>
            <a:off x="11756374" y="6488668"/>
            <a:ext cx="425116" cy="369332"/>
          </a:xfrm>
          <a:prstGeom prst="rect">
            <a:avLst/>
          </a:prstGeom>
          <a:noFill/>
        </p:spPr>
        <p:txBody>
          <a:bodyPr wrap="none" rtlCol="0">
            <a:spAutoFit/>
          </a:bodyPr>
          <a:lstStyle/>
          <a:p>
            <a:r>
              <a:rPr lang="en-US" altLang="zh-CN" dirty="0"/>
              <a:t>10</a:t>
            </a:r>
            <a:endParaRPr lang="en-CN" dirty="0"/>
          </a:p>
        </p:txBody>
      </p:sp>
    </p:spTree>
    <p:extLst>
      <p:ext uri="{BB962C8B-B14F-4D97-AF65-F5344CB8AC3E}">
        <p14:creationId xmlns:p14="http://schemas.microsoft.com/office/powerpoint/2010/main" val="2284661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8948-3C5D-1CEA-10EA-BABF510E4130}"/>
              </a:ext>
            </a:extLst>
          </p:cNvPr>
          <p:cNvSpPr>
            <a:spLocks noGrp="1"/>
          </p:cNvSpPr>
          <p:nvPr>
            <p:ph type="title"/>
          </p:nvPr>
        </p:nvSpPr>
        <p:spPr/>
        <p:txBody>
          <a:bodyPr/>
          <a:lstStyle/>
          <a:p>
            <a:r>
              <a:rPr lang="en-CN" dirty="0"/>
              <a:t>He thinks</a:t>
            </a:r>
            <a:r>
              <a:rPr lang="en-US" altLang="zh-CN" dirty="0"/>
              <a:t>…</a:t>
            </a:r>
            <a:endParaRPr lang="en-CN" dirty="0"/>
          </a:p>
        </p:txBody>
      </p:sp>
      <p:pic>
        <p:nvPicPr>
          <p:cNvPr id="5" name="Content Placeholder 4" descr="A diagram of a sequence of sequence of sequence of sequence of sequence of sequence of sequence of sequence of sequence of sequence of sequence of sequence of sequence of sequence of sequence of sequence of sequence of sequence&#10;&#10;Description automatically generated">
            <a:extLst>
              <a:ext uri="{FF2B5EF4-FFF2-40B4-BE49-F238E27FC236}">
                <a16:creationId xmlns:a16="http://schemas.microsoft.com/office/drawing/2014/main" id="{EB37233A-3E4E-29F4-5C5F-8166F55F3A24}"/>
              </a:ext>
            </a:extLst>
          </p:cNvPr>
          <p:cNvPicPr>
            <a:picLocks noGrp="1" noChangeAspect="1"/>
          </p:cNvPicPr>
          <p:nvPr>
            <p:ph idx="1"/>
          </p:nvPr>
        </p:nvPicPr>
        <p:blipFill>
          <a:blip r:embed="rId2"/>
          <a:stretch>
            <a:fillRect/>
          </a:stretch>
        </p:blipFill>
        <p:spPr>
          <a:xfrm>
            <a:off x="2640564" y="1690688"/>
            <a:ext cx="6910872" cy="2938257"/>
          </a:xfrm>
        </p:spPr>
      </p:pic>
      <p:sp>
        <p:nvSpPr>
          <p:cNvPr id="6" name="TextBox 5">
            <a:extLst>
              <a:ext uri="{FF2B5EF4-FFF2-40B4-BE49-F238E27FC236}">
                <a16:creationId xmlns:a16="http://schemas.microsoft.com/office/drawing/2014/main" id="{0C6E731A-3DD2-F521-DE57-B72F226F9BDC}"/>
              </a:ext>
            </a:extLst>
          </p:cNvPr>
          <p:cNvSpPr txBox="1"/>
          <p:nvPr/>
        </p:nvSpPr>
        <p:spPr>
          <a:xfrm>
            <a:off x="2069123" y="5061956"/>
            <a:ext cx="8053754" cy="892552"/>
          </a:xfrm>
          <a:prstGeom prst="rect">
            <a:avLst/>
          </a:prstGeom>
          <a:noFill/>
        </p:spPr>
        <p:txBody>
          <a:bodyPr wrap="square" rtlCol="0">
            <a:spAutoFit/>
          </a:bodyPr>
          <a:lstStyle/>
          <a:p>
            <a:r>
              <a:rPr lang="en-CN" sz="2400" dirty="0"/>
              <a:t>All mutations and </a:t>
            </a:r>
            <a:r>
              <a:rPr lang="en-CN" sz="2800" dirty="0"/>
              <a:t>their</a:t>
            </a:r>
            <a:r>
              <a:rPr lang="en-CN" sz="2400" dirty="0"/>
              <a:t> reverts should (if he is correct) be symmetric around the bending point.</a:t>
            </a:r>
          </a:p>
        </p:txBody>
      </p:sp>
      <p:sp>
        <p:nvSpPr>
          <p:cNvPr id="3" name="TextBox 2">
            <a:extLst>
              <a:ext uri="{FF2B5EF4-FFF2-40B4-BE49-F238E27FC236}">
                <a16:creationId xmlns:a16="http://schemas.microsoft.com/office/drawing/2014/main" id="{C1AFE761-E997-639A-CD5C-A23FBC19AA3A}"/>
              </a:ext>
            </a:extLst>
          </p:cNvPr>
          <p:cNvSpPr txBox="1"/>
          <p:nvPr/>
        </p:nvSpPr>
        <p:spPr>
          <a:xfrm>
            <a:off x="11756374" y="6488668"/>
            <a:ext cx="383438" cy="369332"/>
          </a:xfrm>
          <a:prstGeom prst="rect">
            <a:avLst/>
          </a:prstGeom>
          <a:noFill/>
        </p:spPr>
        <p:txBody>
          <a:bodyPr wrap="none" rtlCol="0">
            <a:spAutoFit/>
          </a:bodyPr>
          <a:lstStyle/>
          <a:p>
            <a:r>
              <a:rPr lang="en-US" altLang="zh-CN" dirty="0"/>
              <a:t>11</a:t>
            </a:r>
            <a:endParaRPr lang="en-CN" dirty="0"/>
          </a:p>
        </p:txBody>
      </p:sp>
    </p:spTree>
    <p:extLst>
      <p:ext uri="{BB962C8B-B14F-4D97-AF65-F5344CB8AC3E}">
        <p14:creationId xmlns:p14="http://schemas.microsoft.com/office/powerpoint/2010/main" val="2160612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D992-E355-A89C-F0A0-48567751B49E}"/>
              </a:ext>
            </a:extLst>
          </p:cNvPr>
          <p:cNvSpPr>
            <a:spLocks noGrp="1"/>
          </p:cNvSpPr>
          <p:nvPr>
            <p:ph type="title"/>
          </p:nvPr>
        </p:nvSpPr>
        <p:spPr/>
        <p:txBody>
          <a:bodyPr/>
          <a:lstStyle/>
          <a:p>
            <a:r>
              <a:rPr lang="en-US" altLang="zh-CN" dirty="0"/>
              <a:t>He</a:t>
            </a:r>
            <a:r>
              <a:rPr lang="zh-CN" altLang="en-US" dirty="0"/>
              <a:t> </a:t>
            </a:r>
            <a:r>
              <a:rPr lang="en-US" altLang="zh-CN" dirty="0"/>
              <a:t>finds…</a:t>
            </a:r>
            <a:endParaRPr lang="en-CN" dirty="0"/>
          </a:p>
        </p:txBody>
      </p:sp>
      <p:pic>
        <p:nvPicPr>
          <p:cNvPr id="5" name="Content Placeholder 4" descr="A diagram of a number&#10;&#10;Description automatically generated with medium confidence">
            <a:extLst>
              <a:ext uri="{FF2B5EF4-FFF2-40B4-BE49-F238E27FC236}">
                <a16:creationId xmlns:a16="http://schemas.microsoft.com/office/drawing/2014/main" id="{16777FD7-1485-D3E2-14D9-59A83F94DF8E}"/>
              </a:ext>
            </a:extLst>
          </p:cNvPr>
          <p:cNvPicPr>
            <a:picLocks noGrp="1" noChangeAspect="1"/>
          </p:cNvPicPr>
          <p:nvPr>
            <p:ph idx="1"/>
          </p:nvPr>
        </p:nvPicPr>
        <p:blipFill>
          <a:blip r:embed="rId2"/>
          <a:stretch>
            <a:fillRect/>
          </a:stretch>
        </p:blipFill>
        <p:spPr>
          <a:xfrm>
            <a:off x="744087" y="1964898"/>
            <a:ext cx="10703824" cy="1727871"/>
          </a:xfrm>
        </p:spPr>
      </p:pic>
      <p:sp>
        <p:nvSpPr>
          <p:cNvPr id="6" name="TextBox 5">
            <a:extLst>
              <a:ext uri="{FF2B5EF4-FFF2-40B4-BE49-F238E27FC236}">
                <a16:creationId xmlns:a16="http://schemas.microsoft.com/office/drawing/2014/main" id="{F9E9F083-7B7F-2B2B-1CDA-4D62281D950F}"/>
              </a:ext>
            </a:extLst>
          </p:cNvPr>
          <p:cNvSpPr txBox="1"/>
          <p:nvPr/>
        </p:nvSpPr>
        <p:spPr>
          <a:xfrm>
            <a:off x="1430215" y="4712676"/>
            <a:ext cx="9331569" cy="954107"/>
          </a:xfrm>
          <a:prstGeom prst="rect">
            <a:avLst/>
          </a:prstGeom>
          <a:noFill/>
        </p:spPr>
        <p:txBody>
          <a:bodyPr wrap="square" rtlCol="0">
            <a:spAutoFit/>
          </a:bodyPr>
          <a:lstStyle/>
          <a:p>
            <a:r>
              <a:rPr lang="en-US" altLang="zh-CN" sz="2800" dirty="0"/>
              <a:t>Reverts</a:t>
            </a:r>
            <a:r>
              <a:rPr lang="zh-CN" altLang="en-US" sz="2800" dirty="0"/>
              <a:t> </a:t>
            </a:r>
            <a:r>
              <a:rPr lang="en-US" altLang="zh-CN" sz="2800" dirty="0"/>
              <a:t>are</a:t>
            </a:r>
            <a:r>
              <a:rPr lang="zh-CN" altLang="en-US" sz="2800" dirty="0"/>
              <a:t> </a:t>
            </a:r>
            <a:r>
              <a:rPr lang="en-US" altLang="zh-CN" sz="2800" dirty="0"/>
              <a:t>on</a:t>
            </a:r>
            <a:r>
              <a:rPr lang="zh-CN" altLang="en-US" sz="2800" dirty="0"/>
              <a:t> </a:t>
            </a:r>
            <a:r>
              <a:rPr lang="en-US" altLang="zh-CN" sz="2800" dirty="0"/>
              <a:t>the</a:t>
            </a:r>
            <a:r>
              <a:rPr lang="zh-CN" altLang="en-US" sz="2800" dirty="0"/>
              <a:t> </a:t>
            </a:r>
            <a:r>
              <a:rPr lang="en-US" altLang="zh-CN" sz="2800" dirty="0"/>
              <a:t>same</a:t>
            </a:r>
            <a:r>
              <a:rPr lang="zh-CN" altLang="en-US" sz="2800" dirty="0"/>
              <a:t> </a:t>
            </a:r>
            <a:r>
              <a:rPr lang="en-US" altLang="zh-CN" sz="2800" dirty="0"/>
              <a:t>gene</a:t>
            </a:r>
            <a:r>
              <a:rPr lang="zh-CN" altLang="en-US" sz="2800" dirty="0"/>
              <a:t> </a:t>
            </a:r>
            <a:r>
              <a:rPr lang="en-US" altLang="zh-CN" sz="2800" dirty="0"/>
              <a:t>and</a:t>
            </a:r>
            <a:r>
              <a:rPr lang="zh-CN" altLang="en-US" sz="2800" dirty="0"/>
              <a:t> </a:t>
            </a:r>
            <a:r>
              <a:rPr lang="en-US" altLang="zh-CN" sz="2800" dirty="0"/>
              <a:t>are</a:t>
            </a:r>
            <a:r>
              <a:rPr lang="zh-CN" altLang="en-US" sz="2800" dirty="0"/>
              <a:t> </a:t>
            </a:r>
            <a:r>
              <a:rPr lang="en-US" altLang="zh-CN" sz="2800" dirty="0"/>
              <a:t>not</a:t>
            </a:r>
            <a:r>
              <a:rPr lang="zh-CN" altLang="en-US" sz="2800" dirty="0"/>
              <a:t> </a:t>
            </a:r>
            <a:r>
              <a:rPr lang="en-US" altLang="zh-CN" sz="2800" dirty="0"/>
              <a:t>distributed</a:t>
            </a:r>
            <a:r>
              <a:rPr lang="zh-CN" altLang="en-US" sz="2800" dirty="0"/>
              <a:t> </a:t>
            </a:r>
            <a:r>
              <a:rPr lang="en-US" altLang="zh-CN" sz="2800" dirty="0"/>
              <a:t>as</a:t>
            </a:r>
            <a:r>
              <a:rPr lang="zh-CN" altLang="en-US" sz="2800" dirty="0"/>
              <a:t> </a:t>
            </a:r>
            <a:r>
              <a:rPr lang="en-US" altLang="zh-CN" sz="2800" dirty="0"/>
              <a:t>predicted.</a:t>
            </a:r>
            <a:endParaRPr lang="en-CN" sz="2800" dirty="0"/>
          </a:p>
        </p:txBody>
      </p:sp>
      <p:sp>
        <p:nvSpPr>
          <p:cNvPr id="3" name="TextBox 2">
            <a:extLst>
              <a:ext uri="{FF2B5EF4-FFF2-40B4-BE49-F238E27FC236}">
                <a16:creationId xmlns:a16="http://schemas.microsoft.com/office/drawing/2014/main" id="{968BC989-1BFF-007B-4B3E-C604C1F5652C}"/>
              </a:ext>
            </a:extLst>
          </p:cNvPr>
          <p:cNvSpPr txBox="1"/>
          <p:nvPr/>
        </p:nvSpPr>
        <p:spPr>
          <a:xfrm>
            <a:off x="11756374" y="6488668"/>
            <a:ext cx="412292" cy="369332"/>
          </a:xfrm>
          <a:prstGeom prst="rect">
            <a:avLst/>
          </a:prstGeom>
          <a:noFill/>
        </p:spPr>
        <p:txBody>
          <a:bodyPr wrap="none" rtlCol="0">
            <a:spAutoFit/>
          </a:bodyPr>
          <a:lstStyle/>
          <a:p>
            <a:r>
              <a:rPr lang="en-US" altLang="zh-CN" dirty="0"/>
              <a:t>12</a:t>
            </a:r>
            <a:endParaRPr lang="en-CN" dirty="0"/>
          </a:p>
        </p:txBody>
      </p:sp>
    </p:spTree>
    <p:extLst>
      <p:ext uri="{BB962C8B-B14F-4D97-AF65-F5344CB8AC3E}">
        <p14:creationId xmlns:p14="http://schemas.microsoft.com/office/powerpoint/2010/main" val="2489292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B408F-7FC2-18B3-2DAA-7832E341BB5B}"/>
              </a:ext>
            </a:extLst>
          </p:cNvPr>
          <p:cNvSpPr>
            <a:spLocks noGrp="1"/>
          </p:cNvSpPr>
          <p:nvPr>
            <p:ph type="title"/>
          </p:nvPr>
        </p:nvSpPr>
        <p:spPr/>
        <p:txBody>
          <a:bodyPr/>
          <a:lstStyle/>
          <a:p>
            <a:r>
              <a:rPr lang="en-US" altLang="zh-CN" dirty="0"/>
              <a:t>Actually,</a:t>
            </a:r>
            <a:r>
              <a:rPr lang="zh-CN" altLang="en-US" dirty="0"/>
              <a:t> </a:t>
            </a:r>
            <a:r>
              <a:rPr lang="en-US" altLang="zh-CN" dirty="0"/>
              <a:t>an</a:t>
            </a:r>
            <a:r>
              <a:rPr lang="zh-CN" altLang="en-US" dirty="0"/>
              <a:t> </a:t>
            </a:r>
            <a:r>
              <a:rPr lang="en-US" altLang="zh-CN" dirty="0"/>
              <a:t>old</a:t>
            </a:r>
            <a:r>
              <a:rPr lang="zh-CN" altLang="en-US" dirty="0"/>
              <a:t> </a:t>
            </a:r>
            <a:r>
              <a:rPr lang="en-US" altLang="zh-CN" dirty="0"/>
              <a:t>friend</a:t>
            </a:r>
            <a:r>
              <a:rPr lang="zh-CN" altLang="en-US" dirty="0"/>
              <a:t> </a:t>
            </a:r>
            <a:r>
              <a:rPr lang="en-US" altLang="zh-CN" dirty="0"/>
              <a:t>knows</a:t>
            </a:r>
            <a:r>
              <a:rPr lang="zh-CN" altLang="en-US" dirty="0"/>
              <a:t> </a:t>
            </a:r>
            <a:r>
              <a:rPr lang="en-US" altLang="zh-CN" dirty="0"/>
              <a:t>this…</a:t>
            </a:r>
            <a:endParaRPr lang="en-CN" dirty="0"/>
          </a:p>
        </p:txBody>
      </p:sp>
      <p:pic>
        <p:nvPicPr>
          <p:cNvPr id="4" name="Picture 3">
            <a:extLst>
              <a:ext uri="{FF2B5EF4-FFF2-40B4-BE49-F238E27FC236}">
                <a16:creationId xmlns:a16="http://schemas.microsoft.com/office/drawing/2014/main" id="{33578799-72EB-67EA-6CD0-1A442931EFA7}"/>
              </a:ext>
            </a:extLst>
          </p:cNvPr>
          <p:cNvPicPr>
            <a:picLocks noChangeAspect="1"/>
          </p:cNvPicPr>
          <p:nvPr/>
        </p:nvPicPr>
        <p:blipFill>
          <a:blip r:embed="rId2"/>
          <a:stretch>
            <a:fillRect/>
          </a:stretch>
        </p:blipFill>
        <p:spPr>
          <a:xfrm>
            <a:off x="2209800" y="1690688"/>
            <a:ext cx="7772400" cy="4371975"/>
          </a:xfrm>
          <a:prstGeom prst="rect">
            <a:avLst/>
          </a:prstGeom>
        </p:spPr>
      </p:pic>
      <p:sp>
        <p:nvSpPr>
          <p:cNvPr id="3" name="TextBox 2">
            <a:extLst>
              <a:ext uri="{FF2B5EF4-FFF2-40B4-BE49-F238E27FC236}">
                <a16:creationId xmlns:a16="http://schemas.microsoft.com/office/drawing/2014/main" id="{FB4EDCC3-235B-799F-846E-4B8BCB7303E9}"/>
              </a:ext>
            </a:extLst>
          </p:cNvPr>
          <p:cNvSpPr txBox="1"/>
          <p:nvPr/>
        </p:nvSpPr>
        <p:spPr>
          <a:xfrm>
            <a:off x="11756374" y="6488668"/>
            <a:ext cx="410690" cy="369332"/>
          </a:xfrm>
          <a:prstGeom prst="rect">
            <a:avLst/>
          </a:prstGeom>
          <a:noFill/>
        </p:spPr>
        <p:txBody>
          <a:bodyPr wrap="none" rtlCol="0">
            <a:spAutoFit/>
          </a:bodyPr>
          <a:lstStyle/>
          <a:p>
            <a:r>
              <a:rPr lang="en-US" altLang="zh-CN" dirty="0"/>
              <a:t>13</a:t>
            </a:r>
            <a:endParaRPr lang="en-CN" dirty="0"/>
          </a:p>
        </p:txBody>
      </p:sp>
    </p:spTree>
    <p:extLst>
      <p:ext uri="{BB962C8B-B14F-4D97-AF65-F5344CB8AC3E}">
        <p14:creationId xmlns:p14="http://schemas.microsoft.com/office/powerpoint/2010/main" val="245677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F944C-872F-20D5-2293-7DEF1F956711}"/>
              </a:ext>
            </a:extLst>
          </p:cNvPr>
          <p:cNvSpPr>
            <a:spLocks noGrp="1"/>
          </p:cNvSpPr>
          <p:nvPr>
            <p:ph type="title"/>
          </p:nvPr>
        </p:nvSpPr>
        <p:spPr/>
        <p:txBody>
          <a:bodyPr/>
          <a:lstStyle/>
          <a:p>
            <a:r>
              <a:rPr lang="en-US" altLang="zh-CN" dirty="0"/>
              <a:t>He</a:t>
            </a:r>
            <a:r>
              <a:rPr lang="zh-CN" altLang="en-US" dirty="0"/>
              <a:t> </a:t>
            </a:r>
            <a:r>
              <a:rPr lang="en-US" altLang="zh-CN" dirty="0"/>
              <a:t>was</a:t>
            </a:r>
            <a:r>
              <a:rPr lang="zh-CN" altLang="en-US" dirty="0"/>
              <a:t> </a:t>
            </a:r>
            <a:r>
              <a:rPr lang="en-US" altLang="zh-CN" dirty="0"/>
              <a:t>not</a:t>
            </a:r>
            <a:r>
              <a:rPr lang="zh-CN" altLang="en-US" dirty="0"/>
              <a:t> </a:t>
            </a:r>
            <a:r>
              <a:rPr lang="en-US" altLang="zh-CN" dirty="0"/>
              <a:t>happy…</a:t>
            </a:r>
            <a:endParaRPr lang="en-CN" dirty="0"/>
          </a:p>
        </p:txBody>
      </p:sp>
      <p:sp>
        <p:nvSpPr>
          <p:cNvPr id="3" name="Content Placeholder 2">
            <a:extLst>
              <a:ext uri="{FF2B5EF4-FFF2-40B4-BE49-F238E27FC236}">
                <a16:creationId xmlns:a16="http://schemas.microsoft.com/office/drawing/2014/main" id="{138A968C-A5F9-5838-9C17-E7E22DE5006A}"/>
              </a:ext>
            </a:extLst>
          </p:cNvPr>
          <p:cNvSpPr>
            <a:spLocks noGrp="1"/>
          </p:cNvSpPr>
          <p:nvPr>
            <p:ph idx="1"/>
          </p:nvPr>
        </p:nvSpPr>
        <p:spPr>
          <a:xfrm>
            <a:off x="838200" y="1690688"/>
            <a:ext cx="10515600" cy="647944"/>
          </a:xfrm>
        </p:spPr>
        <p:txBody>
          <a:bodyPr/>
          <a:lstStyle/>
          <a:p>
            <a:pPr marL="0" indent="0">
              <a:buNone/>
            </a:pPr>
            <a:r>
              <a:rPr lang="en-US" altLang="zh-CN" dirty="0"/>
              <a:t>So</a:t>
            </a:r>
            <a:r>
              <a:rPr lang="zh-CN" altLang="en-US" dirty="0"/>
              <a:t> </a:t>
            </a:r>
            <a:r>
              <a:rPr lang="en-US" altLang="zh-CN" dirty="0"/>
              <a:t>he</a:t>
            </a:r>
            <a:r>
              <a:rPr lang="zh-CN" altLang="en-US" dirty="0"/>
              <a:t> </a:t>
            </a:r>
            <a:r>
              <a:rPr lang="en-US" altLang="zh-CN" dirty="0"/>
              <a:t>went</a:t>
            </a:r>
            <a:r>
              <a:rPr lang="zh-CN" altLang="en-US" dirty="0"/>
              <a:t> </a:t>
            </a:r>
            <a:r>
              <a:rPr lang="en-US" altLang="zh-CN" dirty="0"/>
              <a:t>on</a:t>
            </a:r>
            <a:r>
              <a:rPr lang="zh-CN" altLang="en-US" dirty="0"/>
              <a:t> </a:t>
            </a:r>
            <a:r>
              <a:rPr lang="en-US" altLang="zh-CN" dirty="0"/>
              <a:t>to</a:t>
            </a:r>
            <a:r>
              <a:rPr lang="zh-CN" altLang="en-US" dirty="0"/>
              <a:t> </a:t>
            </a:r>
            <a:r>
              <a:rPr lang="en-US" altLang="zh-CN" dirty="0"/>
              <a:t>find</a:t>
            </a:r>
            <a:r>
              <a:rPr lang="zh-CN" altLang="en-US" dirty="0"/>
              <a:t> </a:t>
            </a:r>
            <a:r>
              <a:rPr lang="en-US" altLang="zh-CN" dirty="0"/>
              <a:t>suppressors</a:t>
            </a:r>
            <a:r>
              <a:rPr lang="zh-CN" altLang="en-US" dirty="0"/>
              <a:t> </a:t>
            </a:r>
            <a:r>
              <a:rPr lang="en-US" altLang="zh-CN" dirty="0"/>
              <a:t>of</a:t>
            </a:r>
            <a:r>
              <a:rPr lang="zh-CN" altLang="en-US" dirty="0"/>
              <a:t> </a:t>
            </a:r>
            <a:r>
              <a:rPr lang="en-US" altLang="zh-CN" dirty="0"/>
              <a:t>suppressors…</a:t>
            </a:r>
            <a:endParaRPr lang="en-CN" dirty="0"/>
          </a:p>
        </p:txBody>
      </p:sp>
      <p:pic>
        <p:nvPicPr>
          <p:cNvPr id="7" name="Picture 6" descr="A white sheet of paper with black lines&#10;&#10;Description automatically generated">
            <a:extLst>
              <a:ext uri="{FF2B5EF4-FFF2-40B4-BE49-F238E27FC236}">
                <a16:creationId xmlns:a16="http://schemas.microsoft.com/office/drawing/2014/main" id="{ACAB62F7-4E2E-F032-7520-4DE0C30CF12C}"/>
              </a:ext>
            </a:extLst>
          </p:cNvPr>
          <p:cNvPicPr>
            <a:picLocks noChangeAspect="1"/>
          </p:cNvPicPr>
          <p:nvPr/>
        </p:nvPicPr>
        <p:blipFill rotWithShape="1">
          <a:blip r:embed="rId2"/>
          <a:srcRect t="2126" b="3082"/>
          <a:stretch/>
        </p:blipFill>
        <p:spPr>
          <a:xfrm>
            <a:off x="709247" y="2473569"/>
            <a:ext cx="10515599" cy="4019306"/>
          </a:xfrm>
          <a:prstGeom prst="rect">
            <a:avLst/>
          </a:prstGeom>
        </p:spPr>
      </p:pic>
      <p:sp>
        <p:nvSpPr>
          <p:cNvPr id="4" name="TextBox 3">
            <a:extLst>
              <a:ext uri="{FF2B5EF4-FFF2-40B4-BE49-F238E27FC236}">
                <a16:creationId xmlns:a16="http://schemas.microsoft.com/office/drawing/2014/main" id="{20016F1D-FE6D-BA16-6CA0-79D21E9BCF45}"/>
              </a:ext>
            </a:extLst>
          </p:cNvPr>
          <p:cNvSpPr txBox="1"/>
          <p:nvPr/>
        </p:nvSpPr>
        <p:spPr>
          <a:xfrm>
            <a:off x="11756374" y="6488668"/>
            <a:ext cx="413896" cy="369332"/>
          </a:xfrm>
          <a:prstGeom prst="rect">
            <a:avLst/>
          </a:prstGeom>
          <a:noFill/>
        </p:spPr>
        <p:txBody>
          <a:bodyPr wrap="none" rtlCol="0">
            <a:spAutoFit/>
          </a:bodyPr>
          <a:lstStyle/>
          <a:p>
            <a:r>
              <a:rPr lang="en-US" altLang="zh-CN" dirty="0"/>
              <a:t>14</a:t>
            </a:r>
            <a:endParaRPr lang="en-CN" dirty="0"/>
          </a:p>
        </p:txBody>
      </p:sp>
    </p:spTree>
    <p:extLst>
      <p:ext uri="{BB962C8B-B14F-4D97-AF65-F5344CB8AC3E}">
        <p14:creationId xmlns:p14="http://schemas.microsoft.com/office/powerpoint/2010/main" val="1596329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955D-94F0-9C3D-F241-5E6A99CC9A4F}"/>
              </a:ext>
            </a:extLst>
          </p:cNvPr>
          <p:cNvSpPr>
            <a:spLocks noGrp="1"/>
          </p:cNvSpPr>
          <p:nvPr>
            <p:ph type="title"/>
          </p:nvPr>
        </p:nvSpPr>
        <p:spPr/>
        <p:txBody>
          <a:bodyPr/>
          <a:lstStyle/>
          <a:p>
            <a:r>
              <a:rPr lang="en-CN" dirty="0"/>
              <a:t>He finally reallized…</a:t>
            </a:r>
          </a:p>
        </p:txBody>
      </p:sp>
      <p:pic>
        <p:nvPicPr>
          <p:cNvPr id="5" name="Picture 4" descr="A book open with text on it&#10;&#10;Description automatically generated">
            <a:extLst>
              <a:ext uri="{FF2B5EF4-FFF2-40B4-BE49-F238E27FC236}">
                <a16:creationId xmlns:a16="http://schemas.microsoft.com/office/drawing/2014/main" id="{80C0EC66-9BE1-C302-DBD7-4D9A08A9688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3426" b="41204" l="41667" r="69792">
                        <a14:foregroundMark x1="45000" y1="35556" x2="48542" y2="35833"/>
                        <a14:foregroundMark x1="48542" y1="35833" x2="48542" y2="35833"/>
                        <a14:foregroundMark x1="45208" y1="35000" x2="48611" y2="35370"/>
                        <a14:foregroundMark x1="41736" y1="35648" x2="45208" y2="36389"/>
                        <a14:foregroundMark x1="41875" y1="38148" x2="46528" y2="38611"/>
                        <a14:foregroundMark x1="46667" y1="38611" x2="48819" y2="38889"/>
                        <a14:foregroundMark x1="48819" y1="36389" x2="51736" y2="36481"/>
                        <a14:foregroundMark x1="51736" y1="36481" x2="52153" y2="36574"/>
                        <a14:foregroundMark x1="50347" y1="34630" x2="50347" y2="34630"/>
                        <a14:foregroundMark x1="50139" y1="34259" x2="50972" y2="34722"/>
                        <a14:foregroundMark x1="50000" y1="34167" x2="50972" y2="34167"/>
                        <a14:foregroundMark x1="50417" y1="34259" x2="50694" y2="33704"/>
                        <a14:foregroundMark x1="50208" y1="34259" x2="51250" y2="34444"/>
                        <a14:foregroundMark x1="50486" y1="33426" x2="50764" y2="35278"/>
                        <a14:foregroundMark x1="49583" y1="36019" x2="57500" y2="36481"/>
                        <a14:foregroundMark x1="57500" y1="36481" x2="63958" y2="37407"/>
                        <a14:foregroundMark x1="63958" y1="37407" x2="67500" y2="37593"/>
                        <a14:foregroundMark x1="67500" y1="37593" x2="69792" y2="38333"/>
                        <a14:foregroundMark x1="48472" y1="38611" x2="60347" y2="40370"/>
                        <a14:foregroundMark x1="60347" y1="40370" x2="69236" y2="40833"/>
                        <a14:foregroundMark x1="51181" y1="35463" x2="54722" y2="36111"/>
                        <a14:foregroundMark x1="54722" y1="36111" x2="58681" y2="36389"/>
                        <a14:foregroundMark x1="58681" y1="36389" x2="62083" y2="36852"/>
                        <a14:foregroundMark x1="62083" y1="36852" x2="66111" y2="37130"/>
                        <a14:foregroundMark x1="66111" y1="37130" x2="69236" y2="37500"/>
                        <a14:foregroundMark x1="69236" y1="37500" x2="69653" y2="37500"/>
                        <a14:foregroundMark x1="50278" y1="34537" x2="51181" y2="33611"/>
                        <a14:foregroundMark x1="69097" y1="40463" x2="69306" y2="41204"/>
                        <a14:foregroundMark x1="69306" y1="39537" x2="69444" y2="41204"/>
                      </a14:backgroundRemoval>
                    </a14:imgEffect>
                    <a14:imgEffect>
                      <a14:sharpenSoften amount="20000"/>
                    </a14:imgEffect>
                    <a14:imgEffect>
                      <a14:brightnessContrast contrast="100000"/>
                    </a14:imgEffect>
                  </a14:imgLayer>
                </a14:imgProps>
              </a:ext>
            </a:extLst>
          </a:blip>
          <a:srcRect l="41164" t="33244" r="29403" b="58196"/>
          <a:stretch/>
        </p:blipFill>
        <p:spPr>
          <a:xfrm rot="21379225">
            <a:off x="2458705" y="1542638"/>
            <a:ext cx="6391127" cy="1394098"/>
          </a:xfrm>
          <a:prstGeom prst="rect">
            <a:avLst/>
          </a:prstGeom>
          <a:effectLst>
            <a:reflection endPos="0" dist="50800" dir="5400000" sy="-100000" algn="bl" rotWithShape="0"/>
          </a:effectLst>
        </p:spPr>
      </p:pic>
      <p:pic>
        <p:nvPicPr>
          <p:cNvPr id="6" name="Picture 5" descr="A book open with text on it&#10;&#10;Description automatically generated">
            <a:extLst>
              <a:ext uri="{FF2B5EF4-FFF2-40B4-BE49-F238E27FC236}">
                <a16:creationId xmlns:a16="http://schemas.microsoft.com/office/drawing/2014/main" id="{7DE33587-9E51-6753-949D-E5A71FCF4AE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100000"/>
                    </a14:imgEffect>
                  </a14:imgLayer>
                </a14:imgProps>
              </a:ext>
            </a:extLst>
          </a:blip>
          <a:srcRect l="39604" t="63032" r="29383" b="25930"/>
          <a:stretch/>
        </p:blipFill>
        <p:spPr>
          <a:xfrm rot="21393177">
            <a:off x="2471017" y="2937659"/>
            <a:ext cx="7085847" cy="1891473"/>
          </a:xfrm>
          <a:prstGeom prst="rect">
            <a:avLst/>
          </a:prstGeom>
        </p:spPr>
      </p:pic>
      <p:sp>
        <p:nvSpPr>
          <p:cNvPr id="7" name="TextBox 6">
            <a:extLst>
              <a:ext uri="{FF2B5EF4-FFF2-40B4-BE49-F238E27FC236}">
                <a16:creationId xmlns:a16="http://schemas.microsoft.com/office/drawing/2014/main" id="{E0ACCDBE-B061-0031-5CDA-539CB4343672}"/>
              </a:ext>
            </a:extLst>
          </p:cNvPr>
          <p:cNvSpPr txBox="1"/>
          <p:nvPr/>
        </p:nvSpPr>
        <p:spPr>
          <a:xfrm>
            <a:off x="1195753" y="5345722"/>
            <a:ext cx="9800493" cy="523220"/>
          </a:xfrm>
          <a:prstGeom prst="rect">
            <a:avLst/>
          </a:prstGeom>
          <a:noFill/>
        </p:spPr>
        <p:txBody>
          <a:bodyPr wrap="square" rtlCol="0">
            <a:spAutoFit/>
          </a:bodyPr>
          <a:lstStyle/>
          <a:p>
            <a:r>
              <a:rPr lang="en-CN" sz="2800" dirty="0"/>
              <a:t>And he reallized this can be used to study the triplet condon.</a:t>
            </a:r>
          </a:p>
        </p:txBody>
      </p:sp>
      <p:sp>
        <p:nvSpPr>
          <p:cNvPr id="3" name="TextBox 2">
            <a:extLst>
              <a:ext uri="{FF2B5EF4-FFF2-40B4-BE49-F238E27FC236}">
                <a16:creationId xmlns:a16="http://schemas.microsoft.com/office/drawing/2014/main" id="{7CE3B174-65CC-D483-6573-A8A64ECB4D89}"/>
              </a:ext>
            </a:extLst>
          </p:cNvPr>
          <p:cNvSpPr txBox="1"/>
          <p:nvPr/>
        </p:nvSpPr>
        <p:spPr>
          <a:xfrm>
            <a:off x="11756374" y="6488668"/>
            <a:ext cx="405880" cy="369332"/>
          </a:xfrm>
          <a:prstGeom prst="rect">
            <a:avLst/>
          </a:prstGeom>
          <a:noFill/>
        </p:spPr>
        <p:txBody>
          <a:bodyPr wrap="none" rtlCol="0">
            <a:spAutoFit/>
          </a:bodyPr>
          <a:lstStyle/>
          <a:p>
            <a:r>
              <a:rPr lang="en-US" altLang="zh-CN" dirty="0"/>
              <a:t>15</a:t>
            </a:r>
            <a:endParaRPr lang="en-CN" dirty="0"/>
          </a:p>
        </p:txBody>
      </p:sp>
    </p:spTree>
    <p:extLst>
      <p:ext uri="{BB962C8B-B14F-4D97-AF65-F5344CB8AC3E}">
        <p14:creationId xmlns:p14="http://schemas.microsoft.com/office/powerpoint/2010/main" val="456966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A7D3-D844-316F-1E95-B83B36E0768C}"/>
              </a:ext>
            </a:extLst>
          </p:cNvPr>
          <p:cNvSpPr>
            <a:spLocks noGrp="1"/>
          </p:cNvSpPr>
          <p:nvPr>
            <p:ph type="title"/>
          </p:nvPr>
        </p:nvSpPr>
        <p:spPr/>
        <p:txBody>
          <a:bodyPr/>
          <a:lstStyle/>
          <a:p>
            <a:r>
              <a:rPr lang="en-CN" dirty="0"/>
              <a:t>The rest we probably all learnt.</a:t>
            </a:r>
          </a:p>
        </p:txBody>
      </p:sp>
      <p:pic>
        <p:nvPicPr>
          <p:cNvPr id="5" name="Picture 4" descr="A page of a book&#10;&#10;Description automatically generated">
            <a:extLst>
              <a:ext uri="{FF2B5EF4-FFF2-40B4-BE49-F238E27FC236}">
                <a16:creationId xmlns:a16="http://schemas.microsoft.com/office/drawing/2014/main" id="{8D7EC06B-C9C8-1837-23BF-DBD63BBE359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100000"/>
                    </a14:imgEffect>
                  </a14:imgLayer>
                </a14:imgProps>
              </a:ext>
            </a:extLst>
          </a:blip>
          <a:srcRect l="22493" t="14782" r="14782" b="72641"/>
          <a:stretch/>
        </p:blipFill>
        <p:spPr>
          <a:xfrm>
            <a:off x="2836984" y="2341961"/>
            <a:ext cx="6518031" cy="980250"/>
          </a:xfrm>
          <a:prstGeom prst="rect">
            <a:avLst/>
          </a:prstGeom>
        </p:spPr>
      </p:pic>
      <p:pic>
        <p:nvPicPr>
          <p:cNvPr id="6" name="Picture 5" descr="A page of a book&#10;&#10;Description automatically generated">
            <a:extLst>
              <a:ext uri="{FF2B5EF4-FFF2-40B4-BE49-F238E27FC236}">
                <a16:creationId xmlns:a16="http://schemas.microsoft.com/office/drawing/2014/main" id="{8C5FA57A-58C1-AF98-F041-4FECCF5A95CA}"/>
              </a:ext>
            </a:extLst>
          </p:cNvPr>
          <p:cNvPicPr>
            <a:picLocks noChangeAspect="1"/>
          </p:cNvPicPr>
          <p:nvPr/>
        </p:nvPicPr>
        <p:blipFill rotWithShape="1">
          <a:blip r:embed="rId2">
            <a:extLst>
              <a:ext uri="{BEBA8EAE-BF5A-486C-A8C5-ECC9F3942E4B}">
                <a14:imgProps xmlns:a14="http://schemas.microsoft.com/office/drawing/2010/main">
                  <a14:imgLayer r:embed="rId4">
                    <a14:imgEffect>
                      <a14:brightnessContrast contrast="100000"/>
                    </a14:imgEffect>
                  </a14:imgLayer>
                </a14:imgProps>
              </a:ext>
            </a:extLst>
          </a:blip>
          <a:srcRect l="22323" t="59125" r="20664" b="27803"/>
          <a:stretch/>
        </p:blipFill>
        <p:spPr>
          <a:xfrm>
            <a:off x="2836984" y="3973484"/>
            <a:ext cx="6055728" cy="1041330"/>
          </a:xfrm>
          <a:prstGeom prst="rect">
            <a:avLst/>
          </a:prstGeom>
        </p:spPr>
      </p:pic>
      <p:sp>
        <p:nvSpPr>
          <p:cNvPr id="3" name="TextBox 2">
            <a:extLst>
              <a:ext uri="{FF2B5EF4-FFF2-40B4-BE49-F238E27FC236}">
                <a16:creationId xmlns:a16="http://schemas.microsoft.com/office/drawing/2014/main" id="{A626CF8C-BECC-51A0-F4C8-1A6DFF097690}"/>
              </a:ext>
            </a:extLst>
          </p:cNvPr>
          <p:cNvSpPr txBox="1"/>
          <p:nvPr/>
        </p:nvSpPr>
        <p:spPr>
          <a:xfrm>
            <a:off x="11756374" y="6488668"/>
            <a:ext cx="413896" cy="369332"/>
          </a:xfrm>
          <a:prstGeom prst="rect">
            <a:avLst/>
          </a:prstGeom>
          <a:noFill/>
        </p:spPr>
        <p:txBody>
          <a:bodyPr wrap="none" rtlCol="0">
            <a:spAutoFit/>
          </a:bodyPr>
          <a:lstStyle/>
          <a:p>
            <a:r>
              <a:rPr lang="en-US" altLang="zh-CN" dirty="0"/>
              <a:t>16</a:t>
            </a:r>
            <a:endParaRPr lang="en-CN" dirty="0"/>
          </a:p>
        </p:txBody>
      </p:sp>
    </p:spTree>
    <p:extLst>
      <p:ext uri="{BB962C8B-B14F-4D97-AF65-F5344CB8AC3E}">
        <p14:creationId xmlns:p14="http://schemas.microsoft.com/office/powerpoint/2010/main" val="321057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F71A9-7DD9-E0C8-81A1-E2AD957E247F}"/>
              </a:ext>
            </a:extLst>
          </p:cNvPr>
          <p:cNvSpPr>
            <a:spLocks noGrp="1"/>
          </p:cNvSpPr>
          <p:nvPr>
            <p:ph type="title"/>
          </p:nvPr>
        </p:nvSpPr>
        <p:spPr/>
        <p:txBody>
          <a:bodyPr/>
          <a:lstStyle/>
          <a:p>
            <a:r>
              <a:rPr lang="en-CN" dirty="0"/>
              <a:t>Contents</a:t>
            </a:r>
          </a:p>
        </p:txBody>
      </p:sp>
      <p:sp>
        <p:nvSpPr>
          <p:cNvPr id="3" name="Content Placeholder 2">
            <a:extLst>
              <a:ext uri="{FF2B5EF4-FFF2-40B4-BE49-F238E27FC236}">
                <a16:creationId xmlns:a16="http://schemas.microsoft.com/office/drawing/2014/main" id="{9DFCD8C0-31E2-8D01-BDF9-658AD048B356}"/>
              </a:ext>
            </a:extLst>
          </p:cNvPr>
          <p:cNvSpPr>
            <a:spLocks noGrp="1"/>
          </p:cNvSpPr>
          <p:nvPr>
            <p:ph idx="1"/>
          </p:nvPr>
        </p:nvSpPr>
        <p:spPr>
          <a:xfrm>
            <a:off x="838200" y="1825625"/>
            <a:ext cx="5257800" cy="4351338"/>
          </a:xfrm>
        </p:spPr>
        <p:txBody>
          <a:bodyPr/>
          <a:lstStyle/>
          <a:p>
            <a:pPr marL="514350" indent="-514350">
              <a:buAutoNum type="arabicPeriod"/>
            </a:pPr>
            <a:r>
              <a:rPr lang="en-CN" dirty="0"/>
              <a:t>Backgrounds of the Experiment</a:t>
            </a:r>
          </a:p>
          <a:p>
            <a:pPr marL="514350" indent="-514350">
              <a:buAutoNum type="arabicPeriod"/>
            </a:pPr>
            <a:endParaRPr lang="en-CN" dirty="0"/>
          </a:p>
          <a:p>
            <a:pPr marL="514350" indent="-514350">
              <a:buAutoNum type="arabicPeriod"/>
            </a:pPr>
            <a:r>
              <a:rPr lang="en-CN" dirty="0"/>
              <a:t>Methods and Results of the Experiment</a:t>
            </a:r>
          </a:p>
          <a:p>
            <a:pPr marL="514350" indent="-514350">
              <a:buAutoNum type="arabicPeriod"/>
            </a:pPr>
            <a:endParaRPr lang="en-CN" dirty="0"/>
          </a:p>
          <a:p>
            <a:pPr marL="514350" indent="-514350">
              <a:buAutoNum type="arabicPeriod"/>
            </a:pPr>
            <a:r>
              <a:rPr lang="en-CN" dirty="0"/>
              <a:t>Aftermarks</a:t>
            </a:r>
          </a:p>
        </p:txBody>
      </p:sp>
      <p:pic>
        <p:nvPicPr>
          <p:cNvPr id="4" name="Picture 3">
            <a:extLst>
              <a:ext uri="{FF2B5EF4-FFF2-40B4-BE49-F238E27FC236}">
                <a16:creationId xmlns:a16="http://schemas.microsoft.com/office/drawing/2014/main" id="{91B621A5-1C9B-2A09-0DE8-C133B9AE2924}"/>
              </a:ext>
            </a:extLst>
          </p:cNvPr>
          <p:cNvPicPr>
            <a:picLocks noChangeAspect="1"/>
          </p:cNvPicPr>
          <p:nvPr/>
        </p:nvPicPr>
        <p:blipFill>
          <a:blip r:embed="rId2"/>
          <a:stretch>
            <a:fillRect/>
          </a:stretch>
        </p:blipFill>
        <p:spPr>
          <a:xfrm>
            <a:off x="6256215" y="1377950"/>
            <a:ext cx="5588000" cy="4102100"/>
          </a:xfrm>
          <a:prstGeom prst="rect">
            <a:avLst/>
          </a:prstGeom>
        </p:spPr>
      </p:pic>
      <p:sp>
        <p:nvSpPr>
          <p:cNvPr id="5" name="TextBox 4">
            <a:extLst>
              <a:ext uri="{FF2B5EF4-FFF2-40B4-BE49-F238E27FC236}">
                <a16:creationId xmlns:a16="http://schemas.microsoft.com/office/drawing/2014/main" id="{AC2CD141-D6E7-584B-F8AE-82A9C9B9FCAE}"/>
              </a:ext>
            </a:extLst>
          </p:cNvPr>
          <p:cNvSpPr txBox="1"/>
          <p:nvPr/>
        </p:nvSpPr>
        <p:spPr>
          <a:xfrm>
            <a:off x="11879094" y="6488668"/>
            <a:ext cx="312906" cy="369332"/>
          </a:xfrm>
          <a:prstGeom prst="rect">
            <a:avLst/>
          </a:prstGeom>
          <a:noFill/>
        </p:spPr>
        <p:txBody>
          <a:bodyPr wrap="none" rtlCol="0">
            <a:spAutoFit/>
          </a:bodyPr>
          <a:lstStyle/>
          <a:p>
            <a:r>
              <a:rPr lang="en-US" altLang="zh-CN" dirty="0"/>
              <a:t>2</a:t>
            </a:r>
            <a:endParaRPr lang="en-CN" dirty="0"/>
          </a:p>
        </p:txBody>
      </p:sp>
    </p:spTree>
    <p:extLst>
      <p:ext uri="{BB962C8B-B14F-4D97-AF65-F5344CB8AC3E}">
        <p14:creationId xmlns:p14="http://schemas.microsoft.com/office/powerpoint/2010/main" val="2854796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E5C6-320B-76E4-518A-D60FBDAFA862}"/>
              </a:ext>
            </a:extLst>
          </p:cNvPr>
          <p:cNvSpPr>
            <a:spLocks noGrp="1"/>
          </p:cNvSpPr>
          <p:nvPr>
            <p:ph type="title"/>
          </p:nvPr>
        </p:nvSpPr>
        <p:spPr/>
        <p:txBody>
          <a:bodyPr/>
          <a:lstStyle/>
          <a:p>
            <a:r>
              <a:rPr lang="en-CN" dirty="0"/>
              <a:t>They also predicted the ‘stop codon’.</a:t>
            </a:r>
          </a:p>
        </p:txBody>
      </p:sp>
      <p:pic>
        <p:nvPicPr>
          <p:cNvPr id="5" name="Picture 4" descr="A diagram of a circuit&#10;&#10;Description automatically generated">
            <a:extLst>
              <a:ext uri="{FF2B5EF4-FFF2-40B4-BE49-F238E27FC236}">
                <a16:creationId xmlns:a16="http://schemas.microsoft.com/office/drawing/2014/main" id="{5FE6AC99-F8B8-F002-1870-A9C4F66C5000}"/>
              </a:ext>
            </a:extLst>
          </p:cNvPr>
          <p:cNvPicPr>
            <a:picLocks noChangeAspect="1"/>
          </p:cNvPicPr>
          <p:nvPr/>
        </p:nvPicPr>
        <p:blipFill>
          <a:blip r:embed="rId2"/>
          <a:stretch>
            <a:fillRect/>
          </a:stretch>
        </p:blipFill>
        <p:spPr>
          <a:xfrm>
            <a:off x="1084386" y="1930179"/>
            <a:ext cx="5414868" cy="3162666"/>
          </a:xfrm>
          <a:prstGeom prst="rect">
            <a:avLst/>
          </a:prstGeom>
        </p:spPr>
      </p:pic>
      <p:sp>
        <p:nvSpPr>
          <p:cNvPr id="6" name="TextBox 5">
            <a:extLst>
              <a:ext uri="{FF2B5EF4-FFF2-40B4-BE49-F238E27FC236}">
                <a16:creationId xmlns:a16="http://schemas.microsoft.com/office/drawing/2014/main" id="{0DC3AB9E-9796-5E7C-8EA8-C36BEBE3BE02}"/>
              </a:ext>
            </a:extLst>
          </p:cNvPr>
          <p:cNvSpPr txBox="1"/>
          <p:nvPr/>
        </p:nvSpPr>
        <p:spPr>
          <a:xfrm>
            <a:off x="7625860" y="1930179"/>
            <a:ext cx="3727940" cy="3785652"/>
          </a:xfrm>
          <a:prstGeom prst="rect">
            <a:avLst/>
          </a:prstGeom>
          <a:noFill/>
        </p:spPr>
        <p:txBody>
          <a:bodyPr wrap="square" rtlCol="0">
            <a:spAutoFit/>
          </a:bodyPr>
          <a:lstStyle/>
          <a:p>
            <a:r>
              <a:rPr lang="en-CN" sz="2400" dirty="0"/>
              <a:t>Why don’t suppressors cover the whole of the gene?</a:t>
            </a:r>
          </a:p>
          <a:p>
            <a:endParaRPr lang="en-CN" sz="2400" dirty="0"/>
          </a:p>
          <a:p>
            <a:r>
              <a:rPr lang="en-CN" sz="2400" dirty="0"/>
              <a:t>They suspect that some mutations cause the existance of ‘unacceptable’ codons. Which will terminate the gene’s function.</a:t>
            </a:r>
          </a:p>
        </p:txBody>
      </p:sp>
      <p:sp>
        <p:nvSpPr>
          <p:cNvPr id="3" name="TextBox 2">
            <a:extLst>
              <a:ext uri="{FF2B5EF4-FFF2-40B4-BE49-F238E27FC236}">
                <a16:creationId xmlns:a16="http://schemas.microsoft.com/office/drawing/2014/main" id="{BCB549FC-C9C1-897C-94C1-4D2007216F79}"/>
              </a:ext>
            </a:extLst>
          </p:cNvPr>
          <p:cNvSpPr txBox="1"/>
          <p:nvPr/>
        </p:nvSpPr>
        <p:spPr>
          <a:xfrm>
            <a:off x="11756374" y="6488668"/>
            <a:ext cx="399468" cy="369332"/>
          </a:xfrm>
          <a:prstGeom prst="rect">
            <a:avLst/>
          </a:prstGeom>
          <a:noFill/>
        </p:spPr>
        <p:txBody>
          <a:bodyPr wrap="none" rtlCol="0">
            <a:spAutoFit/>
          </a:bodyPr>
          <a:lstStyle/>
          <a:p>
            <a:r>
              <a:rPr lang="en-US" altLang="zh-CN" dirty="0"/>
              <a:t>17</a:t>
            </a:r>
            <a:endParaRPr lang="en-CN" dirty="0"/>
          </a:p>
        </p:txBody>
      </p:sp>
    </p:spTree>
    <p:extLst>
      <p:ext uri="{BB962C8B-B14F-4D97-AF65-F5344CB8AC3E}">
        <p14:creationId xmlns:p14="http://schemas.microsoft.com/office/powerpoint/2010/main" val="1628864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BC1DD-4EFB-7F84-2CB2-8EBCFAEDB5E3}"/>
              </a:ext>
            </a:extLst>
          </p:cNvPr>
          <p:cNvSpPr>
            <a:spLocks noGrp="1"/>
          </p:cNvSpPr>
          <p:nvPr>
            <p:ph type="title"/>
          </p:nvPr>
        </p:nvSpPr>
        <p:spPr>
          <a:xfrm>
            <a:off x="838200" y="2766218"/>
            <a:ext cx="10515600" cy="1325563"/>
          </a:xfrm>
        </p:spPr>
        <p:txBody>
          <a:bodyPr/>
          <a:lstStyle/>
          <a:p>
            <a:pPr algn="ctr"/>
            <a:r>
              <a:rPr lang="en-CN" dirty="0"/>
              <a:t>Conclusions</a:t>
            </a:r>
          </a:p>
        </p:txBody>
      </p:sp>
      <p:sp>
        <p:nvSpPr>
          <p:cNvPr id="3" name="TextBox 2">
            <a:extLst>
              <a:ext uri="{FF2B5EF4-FFF2-40B4-BE49-F238E27FC236}">
                <a16:creationId xmlns:a16="http://schemas.microsoft.com/office/drawing/2014/main" id="{E11C3B8A-02F6-2F71-6EBF-CAD60897C137}"/>
              </a:ext>
            </a:extLst>
          </p:cNvPr>
          <p:cNvSpPr txBox="1"/>
          <p:nvPr/>
        </p:nvSpPr>
        <p:spPr>
          <a:xfrm>
            <a:off x="11756374" y="6488668"/>
            <a:ext cx="421910" cy="369332"/>
          </a:xfrm>
          <a:prstGeom prst="rect">
            <a:avLst/>
          </a:prstGeom>
          <a:noFill/>
        </p:spPr>
        <p:txBody>
          <a:bodyPr wrap="none" rtlCol="0">
            <a:spAutoFit/>
          </a:bodyPr>
          <a:lstStyle/>
          <a:p>
            <a:r>
              <a:rPr lang="en-US" altLang="zh-CN" dirty="0"/>
              <a:t>18</a:t>
            </a:r>
            <a:endParaRPr lang="en-CN" dirty="0"/>
          </a:p>
        </p:txBody>
      </p:sp>
    </p:spTree>
    <p:extLst>
      <p:ext uri="{BB962C8B-B14F-4D97-AF65-F5344CB8AC3E}">
        <p14:creationId xmlns:p14="http://schemas.microsoft.com/office/powerpoint/2010/main" val="1351986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CE7B-6AB3-62DC-2662-05CB663CC2FB}"/>
              </a:ext>
            </a:extLst>
          </p:cNvPr>
          <p:cNvSpPr>
            <a:spLocks noGrp="1"/>
          </p:cNvSpPr>
          <p:nvPr>
            <p:ph type="title"/>
          </p:nvPr>
        </p:nvSpPr>
        <p:spPr/>
        <p:txBody>
          <a:bodyPr/>
          <a:lstStyle/>
          <a:p>
            <a:r>
              <a:rPr lang="en-CN" dirty="0"/>
              <a:t>Final remarks…</a:t>
            </a:r>
          </a:p>
        </p:txBody>
      </p:sp>
      <p:sp>
        <p:nvSpPr>
          <p:cNvPr id="3" name="Content Placeholder 2">
            <a:extLst>
              <a:ext uri="{FF2B5EF4-FFF2-40B4-BE49-F238E27FC236}">
                <a16:creationId xmlns:a16="http://schemas.microsoft.com/office/drawing/2014/main" id="{EE986D9F-301B-9F34-4F76-87785D2A530B}"/>
              </a:ext>
            </a:extLst>
          </p:cNvPr>
          <p:cNvSpPr>
            <a:spLocks noGrp="1"/>
          </p:cNvSpPr>
          <p:nvPr>
            <p:ph idx="1"/>
          </p:nvPr>
        </p:nvSpPr>
        <p:spPr>
          <a:xfrm>
            <a:off x="838200" y="1825625"/>
            <a:ext cx="5738446" cy="4351338"/>
          </a:xfrm>
        </p:spPr>
        <p:txBody>
          <a:bodyPr/>
          <a:lstStyle/>
          <a:p>
            <a:pPr marL="514350" indent="-514350">
              <a:buAutoNum type="arabicPeriod"/>
            </a:pPr>
            <a:r>
              <a:rPr lang="en-CN" dirty="0"/>
              <a:t>The codons are most likely to be in a triplet form.</a:t>
            </a:r>
          </a:p>
          <a:p>
            <a:pPr marL="514350" indent="-514350">
              <a:buAutoNum type="arabicPeriod"/>
            </a:pPr>
            <a:r>
              <a:rPr lang="en-CN" dirty="0"/>
              <a:t>What you find might not be what you expected.</a:t>
            </a:r>
          </a:p>
          <a:p>
            <a:pPr marL="514350" indent="-514350">
              <a:buAutoNum type="arabicPeriod"/>
            </a:pPr>
            <a:r>
              <a:rPr lang="en-CN" dirty="0"/>
              <a:t>They can probably do one more experiment…</a:t>
            </a:r>
          </a:p>
          <a:p>
            <a:pPr marL="514350" indent="-514350">
              <a:buAutoNum type="arabicPeriod"/>
            </a:pPr>
            <a:r>
              <a:rPr lang="en-CN" dirty="0"/>
              <a:t>Go and read </a:t>
            </a:r>
            <a:r>
              <a:rPr lang="en-CN" i="1" dirty="0"/>
              <a:t>What Mad Pursuit</a:t>
            </a:r>
            <a:r>
              <a:rPr lang="en-CN" dirty="0"/>
              <a:t> by Francis Crick!</a:t>
            </a:r>
          </a:p>
        </p:txBody>
      </p:sp>
      <p:pic>
        <p:nvPicPr>
          <p:cNvPr id="4" name="Picture 3">
            <a:extLst>
              <a:ext uri="{FF2B5EF4-FFF2-40B4-BE49-F238E27FC236}">
                <a16:creationId xmlns:a16="http://schemas.microsoft.com/office/drawing/2014/main" id="{4FF91508-DB4C-73FE-5988-AD3EC7320793}"/>
              </a:ext>
            </a:extLst>
          </p:cNvPr>
          <p:cNvPicPr>
            <a:picLocks noChangeAspect="1"/>
          </p:cNvPicPr>
          <p:nvPr/>
        </p:nvPicPr>
        <p:blipFill>
          <a:blip r:embed="rId2"/>
          <a:stretch>
            <a:fillRect/>
          </a:stretch>
        </p:blipFill>
        <p:spPr>
          <a:xfrm>
            <a:off x="8032698" y="1161561"/>
            <a:ext cx="2807727" cy="4534877"/>
          </a:xfrm>
          <a:prstGeom prst="rect">
            <a:avLst/>
          </a:prstGeom>
        </p:spPr>
      </p:pic>
      <p:sp>
        <p:nvSpPr>
          <p:cNvPr id="5" name="TextBox 4">
            <a:extLst>
              <a:ext uri="{FF2B5EF4-FFF2-40B4-BE49-F238E27FC236}">
                <a16:creationId xmlns:a16="http://schemas.microsoft.com/office/drawing/2014/main" id="{82AFE491-3BBC-96DF-33A1-50DD91AC08F3}"/>
              </a:ext>
            </a:extLst>
          </p:cNvPr>
          <p:cNvSpPr txBox="1"/>
          <p:nvPr/>
        </p:nvSpPr>
        <p:spPr>
          <a:xfrm>
            <a:off x="11756374" y="6488668"/>
            <a:ext cx="413896" cy="369332"/>
          </a:xfrm>
          <a:prstGeom prst="rect">
            <a:avLst/>
          </a:prstGeom>
          <a:noFill/>
        </p:spPr>
        <p:txBody>
          <a:bodyPr wrap="none" rtlCol="0">
            <a:spAutoFit/>
          </a:bodyPr>
          <a:lstStyle/>
          <a:p>
            <a:r>
              <a:rPr lang="en-US" altLang="zh-CN" dirty="0"/>
              <a:t>19</a:t>
            </a:r>
            <a:endParaRPr lang="en-CN" dirty="0"/>
          </a:p>
        </p:txBody>
      </p:sp>
    </p:spTree>
    <p:extLst>
      <p:ext uri="{BB962C8B-B14F-4D97-AF65-F5344CB8AC3E}">
        <p14:creationId xmlns:p14="http://schemas.microsoft.com/office/powerpoint/2010/main" val="2977016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0F14F-C786-F9E8-390C-E759E1D92DF6}"/>
              </a:ext>
            </a:extLst>
          </p:cNvPr>
          <p:cNvSpPr>
            <a:spLocks noGrp="1"/>
          </p:cNvSpPr>
          <p:nvPr>
            <p:ph idx="1"/>
          </p:nvPr>
        </p:nvSpPr>
        <p:spPr>
          <a:xfrm>
            <a:off x="838200" y="2518874"/>
            <a:ext cx="10515600" cy="1820252"/>
          </a:xfrm>
        </p:spPr>
        <p:txBody>
          <a:bodyPr>
            <a:normAutofit lnSpcReduction="10000"/>
          </a:bodyPr>
          <a:lstStyle/>
          <a:p>
            <a:pPr marL="0" indent="0" algn="ctr">
              <a:buNone/>
            </a:pPr>
            <a:r>
              <a:rPr lang="en-CN" sz="3600" dirty="0"/>
              <a:t>Appreciate your interest!</a:t>
            </a:r>
          </a:p>
          <a:p>
            <a:pPr marL="0" indent="0" algn="ctr">
              <a:buNone/>
            </a:pPr>
            <a:endParaRPr lang="en-CN" sz="3600" dirty="0"/>
          </a:p>
          <a:p>
            <a:pPr marL="0" indent="0" algn="ctr">
              <a:buNone/>
            </a:pPr>
            <a:r>
              <a:rPr lang="en-CN" sz="3600" dirty="0"/>
              <a:t>Any questions?</a:t>
            </a:r>
          </a:p>
        </p:txBody>
      </p:sp>
      <p:sp>
        <p:nvSpPr>
          <p:cNvPr id="2" name="TextBox 1">
            <a:extLst>
              <a:ext uri="{FF2B5EF4-FFF2-40B4-BE49-F238E27FC236}">
                <a16:creationId xmlns:a16="http://schemas.microsoft.com/office/drawing/2014/main" id="{FE987720-9133-0C19-2266-A852340BB46F}"/>
              </a:ext>
            </a:extLst>
          </p:cNvPr>
          <p:cNvSpPr txBox="1"/>
          <p:nvPr/>
        </p:nvSpPr>
        <p:spPr>
          <a:xfrm>
            <a:off x="11756374" y="6488668"/>
            <a:ext cx="453970" cy="369332"/>
          </a:xfrm>
          <a:prstGeom prst="rect">
            <a:avLst/>
          </a:prstGeom>
          <a:noFill/>
        </p:spPr>
        <p:txBody>
          <a:bodyPr wrap="none" rtlCol="0">
            <a:spAutoFit/>
          </a:bodyPr>
          <a:lstStyle/>
          <a:p>
            <a:r>
              <a:rPr lang="en-US" altLang="zh-CN" dirty="0"/>
              <a:t>20</a:t>
            </a:r>
            <a:endParaRPr lang="en-CN" dirty="0"/>
          </a:p>
        </p:txBody>
      </p:sp>
    </p:spTree>
    <p:extLst>
      <p:ext uri="{BB962C8B-B14F-4D97-AF65-F5344CB8AC3E}">
        <p14:creationId xmlns:p14="http://schemas.microsoft.com/office/powerpoint/2010/main" val="192621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0B0B-F4C8-0A6E-ECD0-1237C1FE455E}"/>
              </a:ext>
            </a:extLst>
          </p:cNvPr>
          <p:cNvSpPr>
            <a:spLocks noGrp="1"/>
          </p:cNvSpPr>
          <p:nvPr>
            <p:ph type="title"/>
          </p:nvPr>
        </p:nvSpPr>
        <p:spPr>
          <a:xfrm>
            <a:off x="838200" y="2766218"/>
            <a:ext cx="10515600" cy="1325563"/>
          </a:xfrm>
        </p:spPr>
        <p:txBody>
          <a:bodyPr/>
          <a:lstStyle/>
          <a:p>
            <a:pPr algn="ctr"/>
            <a:r>
              <a:rPr lang="en-CN" dirty="0"/>
              <a:t>Backgrounds</a:t>
            </a:r>
          </a:p>
        </p:txBody>
      </p:sp>
      <p:sp>
        <p:nvSpPr>
          <p:cNvPr id="3" name="TextBox 2">
            <a:extLst>
              <a:ext uri="{FF2B5EF4-FFF2-40B4-BE49-F238E27FC236}">
                <a16:creationId xmlns:a16="http://schemas.microsoft.com/office/drawing/2014/main" id="{48B16D9B-BB7B-49E2-2CC0-20D2B4C31C82}"/>
              </a:ext>
            </a:extLst>
          </p:cNvPr>
          <p:cNvSpPr txBox="1"/>
          <p:nvPr/>
        </p:nvSpPr>
        <p:spPr>
          <a:xfrm>
            <a:off x="11879094" y="6488668"/>
            <a:ext cx="311304" cy="369332"/>
          </a:xfrm>
          <a:prstGeom prst="rect">
            <a:avLst/>
          </a:prstGeom>
          <a:noFill/>
        </p:spPr>
        <p:txBody>
          <a:bodyPr wrap="none" rtlCol="0">
            <a:spAutoFit/>
          </a:bodyPr>
          <a:lstStyle/>
          <a:p>
            <a:r>
              <a:rPr lang="en-US" altLang="zh-CN" dirty="0"/>
              <a:t>3</a:t>
            </a:r>
            <a:endParaRPr lang="en-CN" dirty="0"/>
          </a:p>
        </p:txBody>
      </p:sp>
    </p:spTree>
    <p:extLst>
      <p:ext uri="{BB962C8B-B14F-4D97-AF65-F5344CB8AC3E}">
        <p14:creationId xmlns:p14="http://schemas.microsoft.com/office/powerpoint/2010/main" val="419569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E37D-C272-A6E8-A305-E617AAF9ECFC}"/>
              </a:ext>
            </a:extLst>
          </p:cNvPr>
          <p:cNvSpPr>
            <a:spLocks noGrp="1"/>
          </p:cNvSpPr>
          <p:nvPr>
            <p:ph type="title"/>
          </p:nvPr>
        </p:nvSpPr>
        <p:spPr/>
        <p:txBody>
          <a:bodyPr/>
          <a:lstStyle/>
          <a:p>
            <a:r>
              <a:rPr lang="en-CN" dirty="0"/>
              <a:t>The Double Helix and Central Dogma</a:t>
            </a:r>
          </a:p>
        </p:txBody>
      </p:sp>
      <p:pic>
        <p:nvPicPr>
          <p:cNvPr id="5" name="Picture 4">
            <a:extLst>
              <a:ext uri="{FF2B5EF4-FFF2-40B4-BE49-F238E27FC236}">
                <a16:creationId xmlns:a16="http://schemas.microsoft.com/office/drawing/2014/main" id="{0A16E1B5-B11F-D280-C730-5D86D9C9B494}"/>
              </a:ext>
            </a:extLst>
          </p:cNvPr>
          <p:cNvPicPr>
            <a:picLocks noChangeAspect="1"/>
          </p:cNvPicPr>
          <p:nvPr/>
        </p:nvPicPr>
        <p:blipFill>
          <a:blip r:embed="rId2"/>
          <a:stretch>
            <a:fillRect/>
          </a:stretch>
        </p:blipFill>
        <p:spPr>
          <a:xfrm>
            <a:off x="1034063" y="1667851"/>
            <a:ext cx="3878957" cy="4343399"/>
          </a:xfrm>
          <a:prstGeom prst="rect">
            <a:avLst/>
          </a:prstGeom>
        </p:spPr>
      </p:pic>
      <p:pic>
        <p:nvPicPr>
          <p:cNvPr id="7" name="Picture 6" descr="A diagram of dna sequence&#10;&#10;Description automatically generated">
            <a:extLst>
              <a:ext uri="{FF2B5EF4-FFF2-40B4-BE49-F238E27FC236}">
                <a16:creationId xmlns:a16="http://schemas.microsoft.com/office/drawing/2014/main" id="{CB31DFD0-F72C-5691-5C83-41C955AFFCE5}"/>
              </a:ext>
            </a:extLst>
          </p:cNvPr>
          <p:cNvPicPr>
            <a:picLocks noChangeAspect="1"/>
          </p:cNvPicPr>
          <p:nvPr/>
        </p:nvPicPr>
        <p:blipFill>
          <a:blip r:embed="rId3"/>
          <a:stretch>
            <a:fillRect/>
          </a:stretch>
        </p:blipFill>
        <p:spPr>
          <a:xfrm>
            <a:off x="5284683" y="1667850"/>
            <a:ext cx="6489699" cy="4343399"/>
          </a:xfrm>
          <a:prstGeom prst="rect">
            <a:avLst/>
          </a:prstGeom>
        </p:spPr>
      </p:pic>
      <p:sp>
        <p:nvSpPr>
          <p:cNvPr id="3" name="TextBox 2">
            <a:extLst>
              <a:ext uri="{FF2B5EF4-FFF2-40B4-BE49-F238E27FC236}">
                <a16:creationId xmlns:a16="http://schemas.microsoft.com/office/drawing/2014/main" id="{EED98171-D52C-55B2-BB82-8E5A59652323}"/>
              </a:ext>
            </a:extLst>
          </p:cNvPr>
          <p:cNvSpPr txBox="1"/>
          <p:nvPr/>
        </p:nvSpPr>
        <p:spPr>
          <a:xfrm>
            <a:off x="11879094" y="6488668"/>
            <a:ext cx="312906" cy="369332"/>
          </a:xfrm>
          <a:prstGeom prst="rect">
            <a:avLst/>
          </a:prstGeom>
          <a:noFill/>
        </p:spPr>
        <p:txBody>
          <a:bodyPr wrap="none" rtlCol="0">
            <a:spAutoFit/>
          </a:bodyPr>
          <a:lstStyle/>
          <a:p>
            <a:r>
              <a:rPr lang="en-US" altLang="zh-CN" dirty="0"/>
              <a:t>4</a:t>
            </a:r>
            <a:endParaRPr lang="en-CN" dirty="0"/>
          </a:p>
        </p:txBody>
      </p:sp>
    </p:spTree>
    <p:extLst>
      <p:ext uri="{BB962C8B-B14F-4D97-AF65-F5344CB8AC3E}">
        <p14:creationId xmlns:p14="http://schemas.microsoft.com/office/powerpoint/2010/main" val="258042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AA04-983C-7D3A-CC6A-876511E593D3}"/>
              </a:ext>
            </a:extLst>
          </p:cNvPr>
          <p:cNvSpPr>
            <a:spLocks noGrp="1"/>
          </p:cNvSpPr>
          <p:nvPr>
            <p:ph type="title"/>
          </p:nvPr>
        </p:nvSpPr>
        <p:spPr/>
        <p:txBody>
          <a:bodyPr/>
          <a:lstStyle/>
          <a:p>
            <a:r>
              <a:rPr lang="en-CN" dirty="0"/>
              <a:t>Benzer’s Experiment on Phage</a:t>
            </a:r>
          </a:p>
        </p:txBody>
      </p:sp>
      <p:pic>
        <p:nvPicPr>
          <p:cNvPr id="5" name="Picture 4">
            <a:extLst>
              <a:ext uri="{FF2B5EF4-FFF2-40B4-BE49-F238E27FC236}">
                <a16:creationId xmlns:a16="http://schemas.microsoft.com/office/drawing/2014/main" id="{070BF636-FD00-60A5-8E08-2D30630607EB}"/>
              </a:ext>
            </a:extLst>
          </p:cNvPr>
          <p:cNvPicPr>
            <a:picLocks noChangeAspect="1"/>
          </p:cNvPicPr>
          <p:nvPr/>
        </p:nvPicPr>
        <p:blipFill>
          <a:blip r:embed="rId3"/>
          <a:stretch>
            <a:fillRect/>
          </a:stretch>
        </p:blipFill>
        <p:spPr>
          <a:xfrm>
            <a:off x="1216572" y="1603485"/>
            <a:ext cx="4246814" cy="3228153"/>
          </a:xfrm>
          <a:prstGeom prst="rect">
            <a:avLst/>
          </a:prstGeom>
        </p:spPr>
      </p:pic>
      <p:pic>
        <p:nvPicPr>
          <p:cNvPr id="7" name="Picture 6" descr="A diagram of a diagram&#10;&#10;Description automatically generated">
            <a:extLst>
              <a:ext uri="{FF2B5EF4-FFF2-40B4-BE49-F238E27FC236}">
                <a16:creationId xmlns:a16="http://schemas.microsoft.com/office/drawing/2014/main" id="{EA3A666C-1392-266D-E740-D516483ABEA1}"/>
              </a:ext>
            </a:extLst>
          </p:cNvPr>
          <p:cNvPicPr>
            <a:picLocks noChangeAspect="1"/>
          </p:cNvPicPr>
          <p:nvPr/>
        </p:nvPicPr>
        <p:blipFill>
          <a:blip r:embed="rId4"/>
          <a:stretch>
            <a:fillRect/>
          </a:stretch>
        </p:blipFill>
        <p:spPr>
          <a:xfrm>
            <a:off x="1106717" y="5082805"/>
            <a:ext cx="4691366" cy="1251031"/>
          </a:xfrm>
          <a:prstGeom prst="rect">
            <a:avLst/>
          </a:prstGeom>
        </p:spPr>
      </p:pic>
      <p:pic>
        <p:nvPicPr>
          <p:cNvPr id="9" name="Picture 8" descr="A black and white picture of a square with numbers&#10;&#10;Description automatically generated">
            <a:extLst>
              <a:ext uri="{FF2B5EF4-FFF2-40B4-BE49-F238E27FC236}">
                <a16:creationId xmlns:a16="http://schemas.microsoft.com/office/drawing/2014/main" id="{3569548A-7B34-245A-AC4B-B41D5A77B10C}"/>
              </a:ext>
            </a:extLst>
          </p:cNvPr>
          <p:cNvPicPr>
            <a:picLocks noChangeAspect="1"/>
          </p:cNvPicPr>
          <p:nvPr/>
        </p:nvPicPr>
        <p:blipFill>
          <a:blip r:embed="rId5"/>
          <a:stretch>
            <a:fillRect/>
          </a:stretch>
        </p:blipFill>
        <p:spPr>
          <a:xfrm>
            <a:off x="8724900" y="2016754"/>
            <a:ext cx="2718494" cy="2401614"/>
          </a:xfrm>
          <a:prstGeom prst="rect">
            <a:avLst/>
          </a:prstGeom>
        </p:spPr>
      </p:pic>
      <p:pic>
        <p:nvPicPr>
          <p:cNvPr id="11" name="Picture 10" descr="A black and white sheet of paper with letters and numbers&#10;&#10;Description automatically generated">
            <a:extLst>
              <a:ext uri="{FF2B5EF4-FFF2-40B4-BE49-F238E27FC236}">
                <a16:creationId xmlns:a16="http://schemas.microsoft.com/office/drawing/2014/main" id="{738786BD-BD7F-98E6-575E-4594DE17878E}"/>
              </a:ext>
            </a:extLst>
          </p:cNvPr>
          <p:cNvPicPr>
            <a:picLocks noChangeAspect="1"/>
          </p:cNvPicPr>
          <p:nvPr/>
        </p:nvPicPr>
        <p:blipFill>
          <a:blip r:embed="rId6"/>
          <a:stretch>
            <a:fillRect/>
          </a:stretch>
        </p:blipFill>
        <p:spPr>
          <a:xfrm>
            <a:off x="6096000" y="1363704"/>
            <a:ext cx="2718493" cy="3045400"/>
          </a:xfrm>
          <a:prstGeom prst="rect">
            <a:avLst/>
          </a:prstGeom>
        </p:spPr>
      </p:pic>
      <p:graphicFrame>
        <p:nvGraphicFramePr>
          <p:cNvPr id="14" name="Table 14">
            <a:extLst>
              <a:ext uri="{FF2B5EF4-FFF2-40B4-BE49-F238E27FC236}">
                <a16:creationId xmlns:a16="http://schemas.microsoft.com/office/drawing/2014/main" id="{F73DAFB8-8CD0-20DE-7855-A3B40FF01760}"/>
              </a:ext>
            </a:extLst>
          </p:cNvPr>
          <p:cNvGraphicFramePr>
            <a:graphicFrameLocks noGrp="1"/>
          </p:cNvGraphicFramePr>
          <p:nvPr>
            <p:extLst>
              <p:ext uri="{D42A27DB-BD31-4B8C-83A1-F6EECF244321}">
                <p14:modId xmlns:p14="http://schemas.microsoft.com/office/powerpoint/2010/main" val="3782257682"/>
              </p:ext>
            </p:extLst>
          </p:nvPr>
        </p:nvGraphicFramePr>
        <p:xfrm>
          <a:off x="6393919" y="4994090"/>
          <a:ext cx="5451231" cy="1306747"/>
        </p:xfrm>
        <a:graphic>
          <a:graphicData uri="http://schemas.openxmlformats.org/drawingml/2006/table">
            <a:tbl>
              <a:tblPr firstRow="1" bandRow="1">
                <a:tableStyleId>{5940675A-B579-460E-94D1-54222C63F5DA}</a:tableStyleId>
              </a:tblPr>
              <a:tblGrid>
                <a:gridCol w="1817077">
                  <a:extLst>
                    <a:ext uri="{9D8B030D-6E8A-4147-A177-3AD203B41FA5}">
                      <a16:colId xmlns:a16="http://schemas.microsoft.com/office/drawing/2014/main" val="2528749795"/>
                    </a:ext>
                  </a:extLst>
                </a:gridCol>
                <a:gridCol w="1817077">
                  <a:extLst>
                    <a:ext uri="{9D8B030D-6E8A-4147-A177-3AD203B41FA5}">
                      <a16:colId xmlns:a16="http://schemas.microsoft.com/office/drawing/2014/main" val="1447438350"/>
                    </a:ext>
                  </a:extLst>
                </a:gridCol>
                <a:gridCol w="1817077">
                  <a:extLst>
                    <a:ext uri="{9D8B030D-6E8A-4147-A177-3AD203B41FA5}">
                      <a16:colId xmlns:a16="http://schemas.microsoft.com/office/drawing/2014/main" val="2186736596"/>
                    </a:ext>
                  </a:extLst>
                </a:gridCol>
              </a:tblGrid>
              <a:tr h="575227">
                <a:tc>
                  <a:txBody>
                    <a:bodyPr/>
                    <a:lstStyle/>
                    <a:p>
                      <a:endParaRPr lang="en-CN" dirty="0"/>
                    </a:p>
                  </a:txBody>
                  <a:tcPr/>
                </a:tc>
                <a:tc>
                  <a:txBody>
                    <a:bodyPr/>
                    <a:lstStyle/>
                    <a:p>
                      <a:r>
                        <a:rPr lang="en-CN" i="1" dirty="0"/>
                        <a:t>E.</a:t>
                      </a:r>
                      <a:r>
                        <a:rPr lang="en-US" i="1" dirty="0"/>
                        <a:t>c</a:t>
                      </a:r>
                      <a:r>
                        <a:rPr lang="en-CN" i="1" dirty="0"/>
                        <a:t>oli </a:t>
                      </a:r>
                      <a:r>
                        <a:rPr lang="en-CN" dirty="0"/>
                        <a:t>Strand B</a:t>
                      </a:r>
                    </a:p>
                  </a:txBody>
                  <a:tcPr/>
                </a:tc>
                <a:tc>
                  <a:txBody>
                    <a:bodyPr/>
                    <a:lstStyle/>
                    <a:p>
                      <a:r>
                        <a:rPr lang="en-CN" i="1" dirty="0"/>
                        <a:t>E.coli </a:t>
                      </a:r>
                      <a:r>
                        <a:rPr lang="en-CN" dirty="0"/>
                        <a:t>Strand K</a:t>
                      </a:r>
                    </a:p>
                  </a:txBody>
                  <a:tcPr/>
                </a:tc>
                <a:extLst>
                  <a:ext uri="{0D108BD9-81ED-4DB2-BD59-A6C34878D82A}">
                    <a16:rowId xmlns:a16="http://schemas.microsoft.com/office/drawing/2014/main" val="112443479"/>
                  </a:ext>
                </a:extLst>
              </a:tr>
              <a:tr h="337902">
                <a:tc>
                  <a:txBody>
                    <a:bodyPr/>
                    <a:lstStyle/>
                    <a:p>
                      <a:r>
                        <a:rPr lang="en-CN" dirty="0"/>
                        <a:t>Wild Type</a:t>
                      </a:r>
                    </a:p>
                  </a:txBody>
                  <a:tcPr/>
                </a:tc>
                <a:tc>
                  <a:txBody>
                    <a:bodyPr/>
                    <a:lstStyle/>
                    <a:p>
                      <a:r>
                        <a:rPr lang="en-CN" dirty="0"/>
                        <a:t>Grow.</a:t>
                      </a:r>
                    </a:p>
                  </a:txBody>
                  <a:tcPr/>
                </a:tc>
                <a:tc>
                  <a:txBody>
                    <a:bodyPr/>
                    <a:lstStyle/>
                    <a:p>
                      <a:r>
                        <a:rPr lang="en-CN" dirty="0"/>
                        <a:t>Grow.</a:t>
                      </a:r>
                    </a:p>
                  </a:txBody>
                  <a:tcPr/>
                </a:tc>
                <a:extLst>
                  <a:ext uri="{0D108BD9-81ED-4DB2-BD59-A6C34878D82A}">
                    <a16:rowId xmlns:a16="http://schemas.microsoft.com/office/drawing/2014/main" val="1062855755"/>
                  </a:ext>
                </a:extLst>
              </a:tr>
              <a:tr h="337902">
                <a:tc>
                  <a:txBody>
                    <a:bodyPr/>
                    <a:lstStyle/>
                    <a:p>
                      <a:r>
                        <a:rPr lang="en-CN" dirty="0"/>
                        <a:t>Mutant</a:t>
                      </a:r>
                    </a:p>
                  </a:txBody>
                  <a:tcPr/>
                </a:tc>
                <a:tc>
                  <a:txBody>
                    <a:bodyPr/>
                    <a:lstStyle/>
                    <a:p>
                      <a:r>
                        <a:rPr lang="en-CN" dirty="0"/>
                        <a:t>No growth.</a:t>
                      </a:r>
                    </a:p>
                  </a:txBody>
                  <a:tcPr/>
                </a:tc>
                <a:tc>
                  <a:txBody>
                    <a:bodyPr/>
                    <a:lstStyle/>
                    <a:p>
                      <a:r>
                        <a:rPr lang="en-CN" dirty="0"/>
                        <a:t>Rapid lysis.</a:t>
                      </a:r>
                    </a:p>
                  </a:txBody>
                  <a:tcPr/>
                </a:tc>
                <a:extLst>
                  <a:ext uri="{0D108BD9-81ED-4DB2-BD59-A6C34878D82A}">
                    <a16:rowId xmlns:a16="http://schemas.microsoft.com/office/drawing/2014/main" val="3279073673"/>
                  </a:ext>
                </a:extLst>
              </a:tr>
            </a:tbl>
          </a:graphicData>
        </a:graphic>
      </p:graphicFrame>
      <p:sp>
        <p:nvSpPr>
          <p:cNvPr id="15" name="TextBox 14">
            <a:extLst>
              <a:ext uri="{FF2B5EF4-FFF2-40B4-BE49-F238E27FC236}">
                <a16:creationId xmlns:a16="http://schemas.microsoft.com/office/drawing/2014/main" id="{A7E3AABF-0D24-AFBB-F983-595EBBAB664D}"/>
              </a:ext>
            </a:extLst>
          </p:cNvPr>
          <p:cNvSpPr txBox="1"/>
          <p:nvPr/>
        </p:nvSpPr>
        <p:spPr>
          <a:xfrm>
            <a:off x="6393919" y="6338986"/>
            <a:ext cx="5263661" cy="307777"/>
          </a:xfrm>
          <a:prstGeom prst="rect">
            <a:avLst/>
          </a:prstGeom>
          <a:noFill/>
        </p:spPr>
        <p:txBody>
          <a:bodyPr wrap="square" rtlCol="0">
            <a:spAutoFit/>
          </a:bodyPr>
          <a:lstStyle/>
          <a:p>
            <a:r>
              <a:rPr lang="en-CN" sz="1400" dirty="0"/>
              <a:t>(</a:t>
            </a:r>
            <a:r>
              <a:rPr lang="en-CN" sz="1400" i="1" dirty="0"/>
              <a:t>E.</a:t>
            </a:r>
            <a:r>
              <a:rPr lang="en-US" sz="1400" i="1" dirty="0"/>
              <a:t>C</a:t>
            </a:r>
            <a:r>
              <a:rPr lang="en-CN" sz="1400" i="1" dirty="0"/>
              <a:t>oli </a:t>
            </a:r>
            <a:r>
              <a:rPr lang="en-CN" sz="1400" dirty="0"/>
              <a:t>is the abrriviation of </a:t>
            </a:r>
            <a:r>
              <a:rPr lang="en-US" sz="1400" b="0" i="1" u="none" strike="noStrike" dirty="0">
                <a:solidFill>
                  <a:srgbClr val="202124"/>
                </a:solidFill>
                <a:effectLst/>
              </a:rPr>
              <a:t>Escherichia coli</a:t>
            </a:r>
            <a:r>
              <a:rPr lang="en-US" sz="1400" b="0" u="none" strike="noStrike" dirty="0">
                <a:solidFill>
                  <a:srgbClr val="202124"/>
                </a:solidFill>
                <a:effectLst/>
              </a:rPr>
              <a:t>)</a:t>
            </a:r>
            <a:endParaRPr lang="en-CN" sz="1400" i="1" dirty="0"/>
          </a:p>
        </p:txBody>
      </p:sp>
      <p:sp>
        <p:nvSpPr>
          <p:cNvPr id="3" name="TextBox 2">
            <a:extLst>
              <a:ext uri="{FF2B5EF4-FFF2-40B4-BE49-F238E27FC236}">
                <a16:creationId xmlns:a16="http://schemas.microsoft.com/office/drawing/2014/main" id="{83094F58-BB21-3A20-3B6B-984704E4FB06}"/>
              </a:ext>
            </a:extLst>
          </p:cNvPr>
          <p:cNvSpPr txBox="1"/>
          <p:nvPr/>
        </p:nvSpPr>
        <p:spPr>
          <a:xfrm>
            <a:off x="11879094" y="6488668"/>
            <a:ext cx="312906" cy="369332"/>
          </a:xfrm>
          <a:prstGeom prst="rect">
            <a:avLst/>
          </a:prstGeom>
          <a:noFill/>
        </p:spPr>
        <p:txBody>
          <a:bodyPr wrap="none" rtlCol="0">
            <a:spAutoFit/>
          </a:bodyPr>
          <a:lstStyle/>
          <a:p>
            <a:r>
              <a:rPr lang="en-US" altLang="zh-CN" dirty="0"/>
              <a:t>5</a:t>
            </a:r>
            <a:endParaRPr lang="en-CN" dirty="0"/>
          </a:p>
        </p:txBody>
      </p:sp>
    </p:spTree>
    <p:extLst>
      <p:ext uri="{BB962C8B-B14F-4D97-AF65-F5344CB8AC3E}">
        <p14:creationId xmlns:p14="http://schemas.microsoft.com/office/powerpoint/2010/main" val="47534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7103F3-5F5B-510D-EF74-AE55E7C8DDD5}"/>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54442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7B3C83-6F87-E1BB-19C6-2DCFC503549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2217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AA04-983C-7D3A-CC6A-876511E593D3}"/>
              </a:ext>
            </a:extLst>
          </p:cNvPr>
          <p:cNvSpPr>
            <a:spLocks noGrp="1"/>
          </p:cNvSpPr>
          <p:nvPr>
            <p:ph type="title"/>
          </p:nvPr>
        </p:nvSpPr>
        <p:spPr/>
        <p:txBody>
          <a:bodyPr/>
          <a:lstStyle/>
          <a:p>
            <a:r>
              <a:rPr lang="en-CN" dirty="0"/>
              <a:t>Benzer’s Experiment on Phage</a:t>
            </a:r>
          </a:p>
        </p:txBody>
      </p:sp>
      <p:pic>
        <p:nvPicPr>
          <p:cNvPr id="5" name="Picture 4">
            <a:extLst>
              <a:ext uri="{FF2B5EF4-FFF2-40B4-BE49-F238E27FC236}">
                <a16:creationId xmlns:a16="http://schemas.microsoft.com/office/drawing/2014/main" id="{070BF636-FD00-60A5-8E08-2D30630607EB}"/>
              </a:ext>
            </a:extLst>
          </p:cNvPr>
          <p:cNvPicPr>
            <a:picLocks noChangeAspect="1"/>
          </p:cNvPicPr>
          <p:nvPr/>
        </p:nvPicPr>
        <p:blipFill>
          <a:blip r:embed="rId3"/>
          <a:stretch>
            <a:fillRect/>
          </a:stretch>
        </p:blipFill>
        <p:spPr>
          <a:xfrm>
            <a:off x="1216572" y="1603485"/>
            <a:ext cx="4246814" cy="3228153"/>
          </a:xfrm>
          <a:prstGeom prst="rect">
            <a:avLst/>
          </a:prstGeom>
        </p:spPr>
      </p:pic>
      <p:pic>
        <p:nvPicPr>
          <p:cNvPr id="7" name="Picture 6" descr="A diagram of a diagram&#10;&#10;Description automatically generated">
            <a:extLst>
              <a:ext uri="{FF2B5EF4-FFF2-40B4-BE49-F238E27FC236}">
                <a16:creationId xmlns:a16="http://schemas.microsoft.com/office/drawing/2014/main" id="{EA3A666C-1392-266D-E740-D516483ABEA1}"/>
              </a:ext>
            </a:extLst>
          </p:cNvPr>
          <p:cNvPicPr>
            <a:picLocks noChangeAspect="1"/>
          </p:cNvPicPr>
          <p:nvPr/>
        </p:nvPicPr>
        <p:blipFill>
          <a:blip r:embed="rId4"/>
          <a:stretch>
            <a:fillRect/>
          </a:stretch>
        </p:blipFill>
        <p:spPr>
          <a:xfrm>
            <a:off x="1106717" y="5082805"/>
            <a:ext cx="4691366" cy="1251031"/>
          </a:xfrm>
          <a:prstGeom prst="rect">
            <a:avLst/>
          </a:prstGeom>
        </p:spPr>
      </p:pic>
      <p:pic>
        <p:nvPicPr>
          <p:cNvPr id="9" name="Picture 8" descr="A black and white picture of a square with numbers&#10;&#10;Description automatically generated">
            <a:extLst>
              <a:ext uri="{FF2B5EF4-FFF2-40B4-BE49-F238E27FC236}">
                <a16:creationId xmlns:a16="http://schemas.microsoft.com/office/drawing/2014/main" id="{3569548A-7B34-245A-AC4B-B41D5A77B10C}"/>
              </a:ext>
            </a:extLst>
          </p:cNvPr>
          <p:cNvPicPr>
            <a:picLocks noChangeAspect="1"/>
          </p:cNvPicPr>
          <p:nvPr/>
        </p:nvPicPr>
        <p:blipFill>
          <a:blip r:embed="rId5"/>
          <a:stretch>
            <a:fillRect/>
          </a:stretch>
        </p:blipFill>
        <p:spPr>
          <a:xfrm>
            <a:off x="8724900" y="2016754"/>
            <a:ext cx="2718494" cy="2401614"/>
          </a:xfrm>
          <a:prstGeom prst="rect">
            <a:avLst/>
          </a:prstGeom>
        </p:spPr>
      </p:pic>
      <p:pic>
        <p:nvPicPr>
          <p:cNvPr id="11" name="Picture 10" descr="A black and white sheet of paper with letters and numbers&#10;&#10;Description automatically generated">
            <a:extLst>
              <a:ext uri="{FF2B5EF4-FFF2-40B4-BE49-F238E27FC236}">
                <a16:creationId xmlns:a16="http://schemas.microsoft.com/office/drawing/2014/main" id="{738786BD-BD7F-98E6-575E-4594DE17878E}"/>
              </a:ext>
            </a:extLst>
          </p:cNvPr>
          <p:cNvPicPr>
            <a:picLocks noChangeAspect="1"/>
          </p:cNvPicPr>
          <p:nvPr/>
        </p:nvPicPr>
        <p:blipFill>
          <a:blip r:embed="rId6"/>
          <a:stretch>
            <a:fillRect/>
          </a:stretch>
        </p:blipFill>
        <p:spPr>
          <a:xfrm>
            <a:off x="6096000" y="1363704"/>
            <a:ext cx="2718493" cy="3045400"/>
          </a:xfrm>
          <a:prstGeom prst="rect">
            <a:avLst/>
          </a:prstGeom>
        </p:spPr>
      </p:pic>
      <p:graphicFrame>
        <p:nvGraphicFramePr>
          <p:cNvPr id="14" name="Table 14">
            <a:extLst>
              <a:ext uri="{FF2B5EF4-FFF2-40B4-BE49-F238E27FC236}">
                <a16:creationId xmlns:a16="http://schemas.microsoft.com/office/drawing/2014/main" id="{F73DAFB8-8CD0-20DE-7855-A3B40FF01760}"/>
              </a:ext>
            </a:extLst>
          </p:cNvPr>
          <p:cNvGraphicFramePr>
            <a:graphicFrameLocks noGrp="1"/>
          </p:cNvGraphicFramePr>
          <p:nvPr/>
        </p:nvGraphicFramePr>
        <p:xfrm>
          <a:off x="6393919" y="4994090"/>
          <a:ext cx="5451231" cy="1306747"/>
        </p:xfrm>
        <a:graphic>
          <a:graphicData uri="http://schemas.openxmlformats.org/drawingml/2006/table">
            <a:tbl>
              <a:tblPr firstRow="1" bandRow="1">
                <a:tableStyleId>{5940675A-B579-460E-94D1-54222C63F5DA}</a:tableStyleId>
              </a:tblPr>
              <a:tblGrid>
                <a:gridCol w="1817077">
                  <a:extLst>
                    <a:ext uri="{9D8B030D-6E8A-4147-A177-3AD203B41FA5}">
                      <a16:colId xmlns:a16="http://schemas.microsoft.com/office/drawing/2014/main" val="2528749795"/>
                    </a:ext>
                  </a:extLst>
                </a:gridCol>
                <a:gridCol w="1817077">
                  <a:extLst>
                    <a:ext uri="{9D8B030D-6E8A-4147-A177-3AD203B41FA5}">
                      <a16:colId xmlns:a16="http://schemas.microsoft.com/office/drawing/2014/main" val="1447438350"/>
                    </a:ext>
                  </a:extLst>
                </a:gridCol>
                <a:gridCol w="1817077">
                  <a:extLst>
                    <a:ext uri="{9D8B030D-6E8A-4147-A177-3AD203B41FA5}">
                      <a16:colId xmlns:a16="http://schemas.microsoft.com/office/drawing/2014/main" val="2186736596"/>
                    </a:ext>
                  </a:extLst>
                </a:gridCol>
              </a:tblGrid>
              <a:tr h="575227">
                <a:tc>
                  <a:txBody>
                    <a:bodyPr/>
                    <a:lstStyle/>
                    <a:p>
                      <a:endParaRPr lang="en-CN" dirty="0"/>
                    </a:p>
                  </a:txBody>
                  <a:tcPr/>
                </a:tc>
                <a:tc>
                  <a:txBody>
                    <a:bodyPr/>
                    <a:lstStyle/>
                    <a:p>
                      <a:r>
                        <a:rPr lang="en-CN" i="1" dirty="0"/>
                        <a:t>E.</a:t>
                      </a:r>
                      <a:r>
                        <a:rPr lang="en-US" i="1" dirty="0"/>
                        <a:t>c</a:t>
                      </a:r>
                      <a:r>
                        <a:rPr lang="en-CN" i="1" dirty="0"/>
                        <a:t>oli </a:t>
                      </a:r>
                      <a:r>
                        <a:rPr lang="en-CN" dirty="0"/>
                        <a:t>Strand B</a:t>
                      </a:r>
                    </a:p>
                  </a:txBody>
                  <a:tcPr/>
                </a:tc>
                <a:tc>
                  <a:txBody>
                    <a:bodyPr/>
                    <a:lstStyle/>
                    <a:p>
                      <a:r>
                        <a:rPr lang="en-CN" i="1" dirty="0"/>
                        <a:t>E.coli </a:t>
                      </a:r>
                      <a:r>
                        <a:rPr lang="en-CN" dirty="0"/>
                        <a:t>Strand K</a:t>
                      </a:r>
                    </a:p>
                  </a:txBody>
                  <a:tcPr/>
                </a:tc>
                <a:extLst>
                  <a:ext uri="{0D108BD9-81ED-4DB2-BD59-A6C34878D82A}">
                    <a16:rowId xmlns:a16="http://schemas.microsoft.com/office/drawing/2014/main" val="112443479"/>
                  </a:ext>
                </a:extLst>
              </a:tr>
              <a:tr h="337902">
                <a:tc>
                  <a:txBody>
                    <a:bodyPr/>
                    <a:lstStyle/>
                    <a:p>
                      <a:r>
                        <a:rPr lang="en-CN" dirty="0"/>
                        <a:t>Wild Type</a:t>
                      </a:r>
                    </a:p>
                  </a:txBody>
                  <a:tcPr/>
                </a:tc>
                <a:tc>
                  <a:txBody>
                    <a:bodyPr/>
                    <a:lstStyle/>
                    <a:p>
                      <a:r>
                        <a:rPr lang="en-CN" dirty="0"/>
                        <a:t>Grow.</a:t>
                      </a:r>
                    </a:p>
                  </a:txBody>
                  <a:tcPr/>
                </a:tc>
                <a:tc>
                  <a:txBody>
                    <a:bodyPr/>
                    <a:lstStyle/>
                    <a:p>
                      <a:r>
                        <a:rPr lang="en-CN" dirty="0"/>
                        <a:t>Grow.</a:t>
                      </a:r>
                    </a:p>
                  </a:txBody>
                  <a:tcPr/>
                </a:tc>
                <a:extLst>
                  <a:ext uri="{0D108BD9-81ED-4DB2-BD59-A6C34878D82A}">
                    <a16:rowId xmlns:a16="http://schemas.microsoft.com/office/drawing/2014/main" val="1062855755"/>
                  </a:ext>
                </a:extLst>
              </a:tr>
              <a:tr h="337902">
                <a:tc>
                  <a:txBody>
                    <a:bodyPr/>
                    <a:lstStyle/>
                    <a:p>
                      <a:r>
                        <a:rPr lang="en-CN" dirty="0"/>
                        <a:t>Mutant</a:t>
                      </a:r>
                    </a:p>
                  </a:txBody>
                  <a:tcPr/>
                </a:tc>
                <a:tc>
                  <a:txBody>
                    <a:bodyPr/>
                    <a:lstStyle/>
                    <a:p>
                      <a:r>
                        <a:rPr lang="en-CN" dirty="0"/>
                        <a:t>No growth.</a:t>
                      </a:r>
                    </a:p>
                  </a:txBody>
                  <a:tcPr/>
                </a:tc>
                <a:tc>
                  <a:txBody>
                    <a:bodyPr/>
                    <a:lstStyle/>
                    <a:p>
                      <a:r>
                        <a:rPr lang="en-CN" dirty="0"/>
                        <a:t>Rapid lysis.</a:t>
                      </a:r>
                    </a:p>
                  </a:txBody>
                  <a:tcPr/>
                </a:tc>
                <a:extLst>
                  <a:ext uri="{0D108BD9-81ED-4DB2-BD59-A6C34878D82A}">
                    <a16:rowId xmlns:a16="http://schemas.microsoft.com/office/drawing/2014/main" val="3279073673"/>
                  </a:ext>
                </a:extLst>
              </a:tr>
            </a:tbl>
          </a:graphicData>
        </a:graphic>
      </p:graphicFrame>
      <p:sp>
        <p:nvSpPr>
          <p:cNvPr id="15" name="TextBox 14">
            <a:extLst>
              <a:ext uri="{FF2B5EF4-FFF2-40B4-BE49-F238E27FC236}">
                <a16:creationId xmlns:a16="http://schemas.microsoft.com/office/drawing/2014/main" id="{A7E3AABF-0D24-AFBB-F983-595EBBAB664D}"/>
              </a:ext>
            </a:extLst>
          </p:cNvPr>
          <p:cNvSpPr txBox="1"/>
          <p:nvPr/>
        </p:nvSpPr>
        <p:spPr>
          <a:xfrm>
            <a:off x="6393919" y="6338986"/>
            <a:ext cx="5263661" cy="307777"/>
          </a:xfrm>
          <a:prstGeom prst="rect">
            <a:avLst/>
          </a:prstGeom>
          <a:noFill/>
        </p:spPr>
        <p:txBody>
          <a:bodyPr wrap="square" rtlCol="0">
            <a:spAutoFit/>
          </a:bodyPr>
          <a:lstStyle/>
          <a:p>
            <a:r>
              <a:rPr lang="en-CN" sz="1400" dirty="0"/>
              <a:t>(</a:t>
            </a:r>
            <a:r>
              <a:rPr lang="en-CN" sz="1400" i="1" dirty="0"/>
              <a:t>E.</a:t>
            </a:r>
            <a:r>
              <a:rPr lang="en-US" sz="1400" i="1" dirty="0"/>
              <a:t>C</a:t>
            </a:r>
            <a:r>
              <a:rPr lang="en-CN" sz="1400" i="1" dirty="0"/>
              <a:t>oli </a:t>
            </a:r>
            <a:r>
              <a:rPr lang="en-CN" sz="1400" dirty="0"/>
              <a:t>is the abrriviation of </a:t>
            </a:r>
            <a:r>
              <a:rPr lang="en-US" sz="1400" b="0" i="1" u="none" strike="noStrike" dirty="0">
                <a:solidFill>
                  <a:srgbClr val="202124"/>
                </a:solidFill>
                <a:effectLst/>
              </a:rPr>
              <a:t>Escherichia coli</a:t>
            </a:r>
            <a:r>
              <a:rPr lang="en-US" sz="1400" b="0" u="none" strike="noStrike" dirty="0">
                <a:solidFill>
                  <a:srgbClr val="202124"/>
                </a:solidFill>
                <a:effectLst/>
              </a:rPr>
              <a:t>)</a:t>
            </a:r>
            <a:endParaRPr lang="en-CN" sz="1400" i="1" dirty="0"/>
          </a:p>
        </p:txBody>
      </p:sp>
      <p:sp>
        <p:nvSpPr>
          <p:cNvPr id="4" name="TextBox 3">
            <a:extLst>
              <a:ext uri="{FF2B5EF4-FFF2-40B4-BE49-F238E27FC236}">
                <a16:creationId xmlns:a16="http://schemas.microsoft.com/office/drawing/2014/main" id="{F140EFCD-BF75-AD71-1AB4-091824C7DDEE}"/>
              </a:ext>
            </a:extLst>
          </p:cNvPr>
          <p:cNvSpPr txBox="1"/>
          <p:nvPr/>
        </p:nvSpPr>
        <p:spPr>
          <a:xfrm>
            <a:off x="11879094" y="6488668"/>
            <a:ext cx="312906" cy="369332"/>
          </a:xfrm>
          <a:prstGeom prst="rect">
            <a:avLst/>
          </a:prstGeom>
          <a:noFill/>
        </p:spPr>
        <p:txBody>
          <a:bodyPr wrap="none" rtlCol="0">
            <a:spAutoFit/>
          </a:bodyPr>
          <a:lstStyle/>
          <a:p>
            <a:r>
              <a:rPr lang="en-US" altLang="zh-CN" dirty="0"/>
              <a:t>5</a:t>
            </a:r>
            <a:endParaRPr lang="en-CN" dirty="0"/>
          </a:p>
        </p:txBody>
      </p:sp>
    </p:spTree>
    <p:extLst>
      <p:ext uri="{BB962C8B-B14F-4D97-AF65-F5344CB8AC3E}">
        <p14:creationId xmlns:p14="http://schemas.microsoft.com/office/powerpoint/2010/main" val="293403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A235-E24E-80CA-3794-4D1FC5957FBA}"/>
              </a:ext>
            </a:extLst>
          </p:cNvPr>
          <p:cNvSpPr>
            <a:spLocks noGrp="1"/>
          </p:cNvSpPr>
          <p:nvPr>
            <p:ph type="title"/>
          </p:nvPr>
        </p:nvSpPr>
        <p:spPr>
          <a:xfrm>
            <a:off x="838200" y="331897"/>
            <a:ext cx="10515600" cy="1325563"/>
          </a:xfrm>
        </p:spPr>
        <p:txBody>
          <a:bodyPr/>
          <a:lstStyle/>
          <a:p>
            <a:r>
              <a:rPr lang="en-CN" dirty="0"/>
              <a:t>DNA Codes in a Non-overlapping Way</a:t>
            </a:r>
          </a:p>
        </p:txBody>
      </p:sp>
      <p:pic>
        <p:nvPicPr>
          <p:cNvPr id="5" name="Picture 4" descr="A diagram of a diagram&#10;&#10;Description automatically generated">
            <a:extLst>
              <a:ext uri="{FF2B5EF4-FFF2-40B4-BE49-F238E27FC236}">
                <a16:creationId xmlns:a16="http://schemas.microsoft.com/office/drawing/2014/main" id="{40430E1A-E4C2-B3BF-1929-4A125E6AAE2B}"/>
              </a:ext>
            </a:extLst>
          </p:cNvPr>
          <p:cNvPicPr>
            <a:picLocks noChangeAspect="1"/>
          </p:cNvPicPr>
          <p:nvPr/>
        </p:nvPicPr>
        <p:blipFill>
          <a:blip r:embed="rId2"/>
          <a:stretch>
            <a:fillRect/>
          </a:stretch>
        </p:blipFill>
        <p:spPr>
          <a:xfrm>
            <a:off x="981620" y="2603390"/>
            <a:ext cx="4600737" cy="1958099"/>
          </a:xfrm>
          <a:prstGeom prst="rect">
            <a:avLst/>
          </a:prstGeom>
        </p:spPr>
      </p:pic>
      <p:sp>
        <p:nvSpPr>
          <p:cNvPr id="6" name="TextBox 5">
            <a:extLst>
              <a:ext uri="{FF2B5EF4-FFF2-40B4-BE49-F238E27FC236}">
                <a16:creationId xmlns:a16="http://schemas.microsoft.com/office/drawing/2014/main" id="{2A554E4F-874E-227D-DE50-C302009DCCD2}"/>
              </a:ext>
            </a:extLst>
          </p:cNvPr>
          <p:cNvSpPr txBox="1"/>
          <p:nvPr/>
        </p:nvSpPr>
        <p:spPr>
          <a:xfrm>
            <a:off x="6609645" y="2003696"/>
            <a:ext cx="4246179" cy="3785652"/>
          </a:xfrm>
          <a:prstGeom prst="rect">
            <a:avLst/>
          </a:prstGeom>
          <a:noFill/>
        </p:spPr>
        <p:txBody>
          <a:bodyPr wrap="square" rtlCol="0">
            <a:spAutoFit/>
          </a:bodyPr>
          <a:lstStyle/>
          <a:p>
            <a:pPr marL="342900" indent="-342900">
              <a:buAutoNum type="arabicPeriod"/>
            </a:pPr>
            <a:r>
              <a:rPr lang="en-CN" sz="2400" dirty="0"/>
              <a:t>If overlap and the codes are triplets, than an amino acid can only be followed by a few other amino acids.</a:t>
            </a:r>
          </a:p>
          <a:p>
            <a:pPr marL="342900" indent="-342900">
              <a:buAutoNum type="arabicPeriod"/>
            </a:pPr>
            <a:r>
              <a:rPr lang="en-CN" sz="2400" dirty="0"/>
              <a:t>Studies on hemoglobin shows that the single nucleotide change only cause mutation of a single amino acid (instead of three).</a:t>
            </a:r>
          </a:p>
        </p:txBody>
      </p:sp>
      <p:sp>
        <p:nvSpPr>
          <p:cNvPr id="3" name="TextBox 2">
            <a:extLst>
              <a:ext uri="{FF2B5EF4-FFF2-40B4-BE49-F238E27FC236}">
                <a16:creationId xmlns:a16="http://schemas.microsoft.com/office/drawing/2014/main" id="{C48277F8-F84C-CE2D-2F9E-18F967F8B507}"/>
              </a:ext>
            </a:extLst>
          </p:cNvPr>
          <p:cNvSpPr txBox="1"/>
          <p:nvPr/>
        </p:nvSpPr>
        <p:spPr>
          <a:xfrm>
            <a:off x="11879094" y="6488668"/>
            <a:ext cx="312906" cy="369332"/>
          </a:xfrm>
          <a:prstGeom prst="rect">
            <a:avLst/>
          </a:prstGeom>
          <a:noFill/>
        </p:spPr>
        <p:txBody>
          <a:bodyPr wrap="none" rtlCol="0">
            <a:spAutoFit/>
          </a:bodyPr>
          <a:lstStyle/>
          <a:p>
            <a:r>
              <a:rPr lang="en-US" altLang="zh-CN" dirty="0"/>
              <a:t>6</a:t>
            </a:r>
            <a:endParaRPr lang="en-CN" dirty="0"/>
          </a:p>
        </p:txBody>
      </p:sp>
    </p:spTree>
    <p:extLst>
      <p:ext uri="{BB962C8B-B14F-4D97-AF65-F5344CB8AC3E}">
        <p14:creationId xmlns:p14="http://schemas.microsoft.com/office/powerpoint/2010/main" val="3252029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TotalTime>
  <Words>479</Words>
  <Application>Microsoft Macintosh PowerPoint</Application>
  <PresentationFormat>Widescreen</PresentationFormat>
  <Paragraphs>108</Paragraphs>
  <Slides>23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Georgia</vt:lpstr>
      <vt:lpstr>Office Theme</vt:lpstr>
      <vt:lpstr>The Triplet Experiment</vt:lpstr>
      <vt:lpstr>Contents</vt:lpstr>
      <vt:lpstr>Backgrounds</vt:lpstr>
      <vt:lpstr>The Double Helix and Central Dogma</vt:lpstr>
      <vt:lpstr>Benzer’s Experiment on Phage</vt:lpstr>
      <vt:lpstr>PowerPoint Presentation</vt:lpstr>
      <vt:lpstr>PowerPoint Presentation</vt:lpstr>
      <vt:lpstr>Benzer’s Experiment on Phage</vt:lpstr>
      <vt:lpstr>DNA Codes in a Non-overlapping Way</vt:lpstr>
      <vt:lpstr>Selecting the Correct Sets</vt:lpstr>
      <vt:lpstr>Acridine induce non-leaky mutations</vt:lpstr>
      <vt:lpstr>The Experiment</vt:lpstr>
      <vt:lpstr>Experiment Started </vt:lpstr>
      <vt:lpstr>He thinks…</vt:lpstr>
      <vt:lpstr>He finds…</vt:lpstr>
      <vt:lpstr>Actually, an old friend knows this…</vt:lpstr>
      <vt:lpstr>He was not happy…</vt:lpstr>
      <vt:lpstr>He finally reallized…</vt:lpstr>
      <vt:lpstr>The rest we probably all learnt.</vt:lpstr>
      <vt:lpstr>They also predicted the ‘stop codon’.</vt:lpstr>
      <vt:lpstr>Conclusions</vt:lpstr>
      <vt:lpstr>Final remarks…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Triplet Experiment</dc:title>
  <dc:creator>鹿鸣 张</dc:creator>
  <cp:lastModifiedBy>鹿鸣 张</cp:lastModifiedBy>
  <cp:revision>4</cp:revision>
  <dcterms:created xsi:type="dcterms:W3CDTF">2023-09-04T10:34:57Z</dcterms:created>
  <dcterms:modified xsi:type="dcterms:W3CDTF">2023-10-15T07:23:47Z</dcterms:modified>
</cp:coreProperties>
</file>